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</p:sldMasterIdLst>
  <p:notesMasterIdLst>
    <p:notesMasterId r:id="rId29"/>
  </p:notesMasterIdLst>
  <p:handoutMasterIdLst>
    <p:handoutMasterId r:id="rId30"/>
  </p:handoutMasterIdLst>
  <p:sldIdLst>
    <p:sldId id="2134805147" r:id="rId5"/>
    <p:sldId id="2134805180" r:id="rId6"/>
    <p:sldId id="2134805160" r:id="rId7"/>
    <p:sldId id="2134805163" r:id="rId8"/>
    <p:sldId id="2134805161" r:id="rId9"/>
    <p:sldId id="2134805162" r:id="rId10"/>
    <p:sldId id="2134805149" r:id="rId11"/>
    <p:sldId id="2134805164" r:id="rId12"/>
    <p:sldId id="2134805165" r:id="rId13"/>
    <p:sldId id="2134805166" r:id="rId14"/>
    <p:sldId id="2134805167" r:id="rId15"/>
    <p:sldId id="2134805157" r:id="rId16"/>
    <p:sldId id="2134805168" r:id="rId17"/>
    <p:sldId id="2134805169" r:id="rId18"/>
    <p:sldId id="2134805170" r:id="rId19"/>
    <p:sldId id="2134805171" r:id="rId20"/>
    <p:sldId id="2134805172" r:id="rId21"/>
    <p:sldId id="2134805173" r:id="rId22"/>
    <p:sldId id="2134805174" r:id="rId23"/>
    <p:sldId id="2134805175" r:id="rId24"/>
    <p:sldId id="2134805176" r:id="rId25"/>
    <p:sldId id="2134805177" r:id="rId26"/>
    <p:sldId id="2134805178" r:id="rId27"/>
    <p:sldId id="2134805179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" id="{6A429598-E5E4-481C-BE6A-8A77045E01CE}">
          <p14:sldIdLst>
            <p14:sldId id="2134805147"/>
            <p14:sldId id="2134805180"/>
            <p14:sldId id="2134805160"/>
            <p14:sldId id="2134805163"/>
            <p14:sldId id="2134805161"/>
            <p14:sldId id="2134805162"/>
            <p14:sldId id="2134805149"/>
            <p14:sldId id="2134805164"/>
            <p14:sldId id="2134805165"/>
            <p14:sldId id="2134805166"/>
            <p14:sldId id="2134805167"/>
            <p14:sldId id="2134805157"/>
            <p14:sldId id="2134805168"/>
            <p14:sldId id="2134805169"/>
            <p14:sldId id="2134805170"/>
            <p14:sldId id="2134805171"/>
            <p14:sldId id="2134805172"/>
            <p14:sldId id="2134805173"/>
            <p14:sldId id="2134805174"/>
            <p14:sldId id="2134805175"/>
            <p14:sldId id="2134805176"/>
            <p14:sldId id="2134805177"/>
            <p14:sldId id="2134805178"/>
            <p14:sldId id="21348051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a Zanuelo" initials="PZ" lastIdx="1" clrIdx="0">
    <p:extLst>
      <p:ext uri="{19B8F6BF-5375-455C-9EA6-DF929625EA0E}">
        <p15:presenceInfo xmlns:p15="http://schemas.microsoft.com/office/powerpoint/2012/main" userId="S::paula.zanuelo@pentare.com.br::4e3dea38-af29-4970-83a1-7f4bf93e050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19E"/>
    <a:srgbClr val="262333"/>
    <a:srgbClr val="88BABE"/>
    <a:srgbClr val="3C3C41"/>
    <a:srgbClr val="497785"/>
    <a:srgbClr val="008FD0"/>
    <a:srgbClr val="47544F"/>
    <a:srgbClr val="3D9A3B"/>
    <a:srgbClr val="B47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9E6CFC-988A-40A9-950A-1A9A9C9745CE}" v="136" dt="2022-01-10T12:43:03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E0653F0-1876-43C4-AA20-9A89B3A21E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>
              <a:latin typeface="Arial" panose="020B0604020202020204" pitchFamily="34" charset="0"/>
            </a:endParaRP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2376121-2FB2-4788-90E3-9010023375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3E4E2-D656-4562-B043-08E8FDF0FF15}" type="datetimeFigureOut">
              <a:rPr lang="pt-BR" smtClean="0">
                <a:latin typeface="Arial" panose="020B0604020202020204" pitchFamily="34" charset="0"/>
              </a:rPr>
              <a:t>02/04/2024</a:t>
            </a:fld>
            <a:endParaRPr lang="pt-BR">
              <a:latin typeface="Arial" panose="020B0604020202020204" pitchFamily="34" charset="0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8B3ABC-FDB7-4A77-A52B-A71E9ADC3F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>
              <a:latin typeface="Arial" panose="020B06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C4813C6-386C-406B-A984-03E1002BA3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9D2D1-9E37-46D1-B913-0D3D5AD574BE}" type="slidenum">
              <a:rPr lang="pt-BR" smtClean="0">
                <a:latin typeface="Arial" panose="020B0604020202020204" pitchFamily="34" charset="0"/>
              </a:rPr>
              <a:t>‹nº›</a:t>
            </a:fld>
            <a:endParaRPr 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606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479263C-FD66-4FF7-9743-747D2374E830}" type="datetimeFigureOut">
              <a:rPr lang="pt-BR" smtClean="0"/>
              <a:pPr/>
              <a:t>02/04/2024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8E951B6-2550-4DC3-BBFF-094559FB32E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1864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5.sv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4D9E813-780A-448D-BB63-39628632D6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5999" r="6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AutoShape 3">
            <a:extLst>
              <a:ext uri="{FF2B5EF4-FFF2-40B4-BE49-F238E27FC236}">
                <a16:creationId xmlns:a16="http://schemas.microsoft.com/office/drawing/2014/main" id="{39303622-E72B-4C42-BC9F-8736AFF4ED8B}"/>
              </a:ext>
            </a:extLst>
          </p:cNvPr>
          <p:cNvSpPr/>
          <p:nvPr userDrawn="1"/>
        </p:nvSpPr>
        <p:spPr>
          <a:xfrm>
            <a:off x="6524" y="0"/>
            <a:ext cx="12192000" cy="6858000"/>
          </a:xfrm>
          <a:prstGeom prst="rect">
            <a:avLst/>
          </a:prstGeom>
          <a:solidFill>
            <a:srgbClr val="231F20">
              <a:alpha val="67843"/>
            </a:srgbClr>
          </a:solidFill>
        </p:spPr>
      </p:sp>
      <p:pic>
        <p:nvPicPr>
          <p:cNvPr id="8" name="Imagem 7" descr="Imagem em preto e branco&#10;&#10;Descrição gerada automaticamente">
            <a:extLst>
              <a:ext uri="{FF2B5EF4-FFF2-40B4-BE49-F238E27FC236}">
                <a16:creationId xmlns:a16="http://schemas.microsoft.com/office/drawing/2014/main" id="{DDFDAB03-93EB-4D5D-9323-D38CD484CE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29" y="6268486"/>
            <a:ext cx="911223" cy="463668"/>
          </a:xfrm>
          <a:prstGeom prst="rect">
            <a:avLst/>
          </a:prstGeom>
        </p:spPr>
      </p:pic>
      <p:pic>
        <p:nvPicPr>
          <p:cNvPr id="9" name="Imagem 8" descr="Uma imagem contendo desenho, luz&#10;&#10;Descrição gerada automaticamente">
            <a:extLst>
              <a:ext uri="{FF2B5EF4-FFF2-40B4-BE49-F238E27FC236}">
                <a16:creationId xmlns:a16="http://schemas.microsoft.com/office/drawing/2014/main" id="{0FE68201-7EFF-4BAE-9AF8-959BE792132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16" y="6208120"/>
            <a:ext cx="1366034" cy="446142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A955B20-AFBC-4833-988E-7A734035C4D3}"/>
              </a:ext>
            </a:extLst>
          </p:cNvPr>
          <p:cNvSpPr/>
          <p:nvPr userDrawn="1"/>
        </p:nvSpPr>
        <p:spPr>
          <a:xfrm>
            <a:off x="8286144" y="6218548"/>
            <a:ext cx="1177871" cy="445573"/>
          </a:xfrm>
          <a:prstGeom prst="rect">
            <a:avLst/>
          </a:prstGeom>
          <a:solidFill>
            <a:srgbClr val="FF0000">
              <a:alpha val="3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Logo cliente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0A9BCAA-EE1F-4F2E-ABEC-6197A55E38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6424" t="-7869" b="1088"/>
          <a:stretch/>
        </p:blipFill>
        <p:spPr>
          <a:xfrm flipV="1">
            <a:off x="0" y="563388"/>
            <a:ext cx="3071592" cy="511278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41FD333-148C-4CFA-A705-1EF2F06F00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2263" y="350419"/>
            <a:ext cx="11163868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lang="en-US" altLang="ko-KR" sz="28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70255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_Colorido_9"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5">
            <a:extLst>
              <a:ext uri="{FF2B5EF4-FFF2-40B4-BE49-F238E27FC236}">
                <a16:creationId xmlns:a16="http://schemas.microsoft.com/office/drawing/2014/main" id="{7C771E22-331B-46C2-8DBA-17955397444F}"/>
              </a:ext>
            </a:extLst>
          </p:cNvPr>
          <p:cNvSpPr/>
          <p:nvPr userDrawn="1"/>
        </p:nvSpPr>
        <p:spPr>
          <a:xfrm>
            <a:off x="-1216" y="0"/>
            <a:ext cx="12192000" cy="6858000"/>
          </a:xfrm>
          <a:prstGeom prst="rect">
            <a:avLst/>
          </a:prstGeom>
          <a:solidFill>
            <a:srgbClr val="0A1A2C">
              <a:alpha val="67843"/>
            </a:srgbClr>
          </a:solid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468D9-A75F-406B-8B31-B96488DC13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6424" t="-7869" b="1088"/>
          <a:stretch/>
        </p:blipFill>
        <p:spPr>
          <a:xfrm flipV="1">
            <a:off x="0" y="563388"/>
            <a:ext cx="3071592" cy="511278"/>
          </a:xfrm>
          <a:prstGeom prst="rect">
            <a:avLst/>
          </a:prstGeom>
        </p:spPr>
      </p:pic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C750C49-4E7C-44FE-821D-7AE4CBD88F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2263" y="350419"/>
            <a:ext cx="11163868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lang="en-US" altLang="ko-KR" sz="28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5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A55D0365-8B67-4DC1-89F3-44406002AD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29" y="6268486"/>
            <a:ext cx="911223" cy="463668"/>
          </a:xfrm>
          <a:prstGeom prst="rect">
            <a:avLst/>
          </a:prstGeom>
        </p:spPr>
      </p:pic>
      <p:pic>
        <p:nvPicPr>
          <p:cNvPr id="6" name="Imagem 5" descr="Uma imagem contendo desenho, luz&#10;&#10;Descrição gerada automaticamente">
            <a:extLst>
              <a:ext uri="{FF2B5EF4-FFF2-40B4-BE49-F238E27FC236}">
                <a16:creationId xmlns:a16="http://schemas.microsoft.com/office/drawing/2014/main" id="{709254A2-1641-4AE0-B065-658E040D9BF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16" y="6208120"/>
            <a:ext cx="1366034" cy="44614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9C525FA-22CA-42AC-9A9B-21F191FD01C5}"/>
              </a:ext>
            </a:extLst>
          </p:cNvPr>
          <p:cNvSpPr/>
          <p:nvPr userDrawn="1"/>
        </p:nvSpPr>
        <p:spPr>
          <a:xfrm>
            <a:off x="8286144" y="6218548"/>
            <a:ext cx="1177871" cy="445573"/>
          </a:xfrm>
          <a:prstGeom prst="rect">
            <a:avLst/>
          </a:prstGeom>
          <a:solidFill>
            <a:srgbClr val="FF0000">
              <a:alpha val="3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Logo cliente</a:t>
            </a:r>
          </a:p>
        </p:txBody>
      </p:sp>
    </p:spTree>
    <p:extLst>
      <p:ext uri="{BB962C8B-B14F-4D97-AF65-F5344CB8AC3E}">
        <p14:creationId xmlns:p14="http://schemas.microsoft.com/office/powerpoint/2010/main" val="787920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_Colorido_10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278"/>
                    </a14:imgEffect>
                    <a14:imgEffect>
                      <a14:saturation sat="0"/>
                    </a14:imgEffect>
                    <a14:imgEffect>
                      <a14:brightnessContrast bright="40000" contrast="-64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5">
            <a:extLst>
              <a:ext uri="{FF2B5EF4-FFF2-40B4-BE49-F238E27FC236}">
                <a16:creationId xmlns:a16="http://schemas.microsoft.com/office/drawing/2014/main" id="{F7174F7A-AA0E-4D0A-8458-888338CC0B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1A2C">
              <a:alpha val="67843"/>
            </a:srgbClr>
          </a:solidFill>
        </p:spPr>
        <p:txBody>
          <a:bodyPr/>
          <a:lstStyle/>
          <a:p>
            <a:endParaRPr lang="pt-BR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3BF5FE1-F800-4F9B-ACD3-24AF0A3E27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1216" y="6611517"/>
            <a:ext cx="6562593" cy="246483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B630E52-4D77-4E45-84CD-8CECF47E52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6424" t="-7869" b="1088"/>
          <a:stretch/>
        </p:blipFill>
        <p:spPr>
          <a:xfrm flipV="1">
            <a:off x="0" y="563388"/>
            <a:ext cx="3071592" cy="511278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4FBA6045-2FB0-4495-81A9-9306FB4A35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2263" y="350419"/>
            <a:ext cx="11163868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lang="en-US" altLang="ko-KR" sz="28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Imagem 5" descr="Imagem em preto e branco&#10;&#10;Descrição gerada automaticamente">
            <a:extLst>
              <a:ext uri="{FF2B5EF4-FFF2-40B4-BE49-F238E27FC236}">
                <a16:creationId xmlns:a16="http://schemas.microsoft.com/office/drawing/2014/main" id="{0E2FF675-62E6-40D3-BF15-FE4CB80706C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29" y="6268486"/>
            <a:ext cx="911223" cy="463668"/>
          </a:xfrm>
          <a:prstGeom prst="rect">
            <a:avLst/>
          </a:prstGeom>
        </p:spPr>
      </p:pic>
      <p:pic>
        <p:nvPicPr>
          <p:cNvPr id="7" name="Imagem 6" descr="Uma imagem contendo desenho, luz&#10;&#10;Descrição gerada automaticamente">
            <a:extLst>
              <a:ext uri="{FF2B5EF4-FFF2-40B4-BE49-F238E27FC236}">
                <a16:creationId xmlns:a16="http://schemas.microsoft.com/office/drawing/2014/main" id="{CA5823B4-78CE-4A39-86B8-7EF22CAE8EC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16" y="6208120"/>
            <a:ext cx="1366034" cy="44614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241F9F7-CCD8-41F4-9E90-16A1CEBC3489}"/>
              </a:ext>
            </a:extLst>
          </p:cNvPr>
          <p:cNvSpPr/>
          <p:nvPr userDrawn="1"/>
        </p:nvSpPr>
        <p:spPr>
          <a:xfrm>
            <a:off x="8286144" y="6218548"/>
            <a:ext cx="1177871" cy="445573"/>
          </a:xfrm>
          <a:prstGeom prst="rect">
            <a:avLst/>
          </a:prstGeom>
          <a:solidFill>
            <a:srgbClr val="FF0000">
              <a:alpha val="3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Logo cliente</a:t>
            </a:r>
          </a:p>
        </p:txBody>
      </p:sp>
    </p:spTree>
    <p:extLst>
      <p:ext uri="{BB962C8B-B14F-4D97-AF65-F5344CB8AC3E}">
        <p14:creationId xmlns:p14="http://schemas.microsoft.com/office/powerpoint/2010/main" val="1201994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89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_Colorido_1">
    <p:bg>
      <p:bgPr>
        <a:solidFill>
          <a:srgbClr val="4977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799BBF8-FC51-449D-BC31-55DC0D3551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424" t="-7869" b="1088"/>
          <a:stretch/>
        </p:blipFill>
        <p:spPr>
          <a:xfrm flipV="1">
            <a:off x="0" y="563388"/>
            <a:ext cx="3071592" cy="5112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D60219D-CEE3-48ED-8B3D-8C1261B19B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61035" y="4857472"/>
            <a:ext cx="146317" cy="389568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B19E4D-E13F-41B6-A91C-9BADEFE877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2263" y="350419"/>
            <a:ext cx="11163868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lang="en-US" altLang="ko-KR" sz="28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9" name="Imagem 8" descr="Imagem em preto e branco&#10;&#10;Descrição gerada automaticamente">
            <a:extLst>
              <a:ext uri="{FF2B5EF4-FFF2-40B4-BE49-F238E27FC236}">
                <a16:creationId xmlns:a16="http://schemas.microsoft.com/office/drawing/2014/main" id="{B411BA05-0C34-4A41-851A-9D737714452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29" y="6268486"/>
            <a:ext cx="911223" cy="463668"/>
          </a:xfrm>
          <a:prstGeom prst="rect">
            <a:avLst/>
          </a:prstGeom>
        </p:spPr>
      </p:pic>
      <p:pic>
        <p:nvPicPr>
          <p:cNvPr id="13" name="Imagem 12" descr="Uma imagem contendo desenho, luz&#10;&#10;Descrição gerada automaticamente">
            <a:extLst>
              <a:ext uri="{FF2B5EF4-FFF2-40B4-BE49-F238E27FC236}">
                <a16:creationId xmlns:a16="http://schemas.microsoft.com/office/drawing/2014/main" id="{3F624EEA-D4FF-43D5-A43F-AD1A98C7C3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16" y="6208120"/>
            <a:ext cx="1366034" cy="446142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14E63686-4FCB-44B0-8DFB-8EC5F0AC25D8}"/>
              </a:ext>
            </a:extLst>
          </p:cNvPr>
          <p:cNvSpPr/>
          <p:nvPr userDrawn="1"/>
        </p:nvSpPr>
        <p:spPr>
          <a:xfrm>
            <a:off x="8286144" y="6218548"/>
            <a:ext cx="1177871" cy="445573"/>
          </a:xfrm>
          <a:prstGeom prst="rect">
            <a:avLst/>
          </a:prstGeom>
          <a:solidFill>
            <a:srgbClr val="FF0000">
              <a:alpha val="3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Logo cliente</a:t>
            </a:r>
          </a:p>
        </p:txBody>
      </p:sp>
    </p:spTree>
    <p:extLst>
      <p:ext uri="{BB962C8B-B14F-4D97-AF65-F5344CB8AC3E}">
        <p14:creationId xmlns:p14="http://schemas.microsoft.com/office/powerpoint/2010/main" val="108112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_Colorido_2">
    <p:bg>
      <p:bgPr>
        <a:solidFill>
          <a:srgbClr val="3C3C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799BBF8-FC51-449D-BC31-55DC0D3551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424" t="-7869" b="1088"/>
          <a:stretch/>
        </p:blipFill>
        <p:spPr>
          <a:xfrm flipV="1">
            <a:off x="0" y="563388"/>
            <a:ext cx="3071592" cy="5112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D60219D-CEE3-48ED-8B3D-8C1261B19B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61035" y="4857472"/>
            <a:ext cx="146317" cy="389568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B19E4D-E13F-41B6-A91C-9BADEFE877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2263" y="350419"/>
            <a:ext cx="11163868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lang="en-US" altLang="ko-KR" sz="28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9" name="Imagem 8" descr="Imagem em preto e branco&#10;&#10;Descrição gerada automaticamente">
            <a:extLst>
              <a:ext uri="{FF2B5EF4-FFF2-40B4-BE49-F238E27FC236}">
                <a16:creationId xmlns:a16="http://schemas.microsoft.com/office/drawing/2014/main" id="{B411BA05-0C34-4A41-851A-9D737714452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29" y="6268486"/>
            <a:ext cx="911223" cy="463668"/>
          </a:xfrm>
          <a:prstGeom prst="rect">
            <a:avLst/>
          </a:prstGeom>
        </p:spPr>
      </p:pic>
      <p:pic>
        <p:nvPicPr>
          <p:cNvPr id="13" name="Imagem 12" descr="Uma imagem contendo desenho, luz&#10;&#10;Descrição gerada automaticamente">
            <a:extLst>
              <a:ext uri="{FF2B5EF4-FFF2-40B4-BE49-F238E27FC236}">
                <a16:creationId xmlns:a16="http://schemas.microsoft.com/office/drawing/2014/main" id="{3F624EEA-D4FF-43D5-A43F-AD1A98C7C3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16" y="6208120"/>
            <a:ext cx="1366034" cy="446142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14E63686-4FCB-44B0-8DFB-8EC5F0AC25D8}"/>
              </a:ext>
            </a:extLst>
          </p:cNvPr>
          <p:cNvSpPr/>
          <p:nvPr userDrawn="1"/>
        </p:nvSpPr>
        <p:spPr>
          <a:xfrm>
            <a:off x="8286144" y="6218548"/>
            <a:ext cx="1177871" cy="445573"/>
          </a:xfrm>
          <a:prstGeom prst="rect">
            <a:avLst/>
          </a:prstGeom>
          <a:solidFill>
            <a:srgbClr val="FF0000">
              <a:alpha val="3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Logo cliente</a:t>
            </a:r>
          </a:p>
        </p:txBody>
      </p:sp>
    </p:spTree>
    <p:extLst>
      <p:ext uri="{BB962C8B-B14F-4D97-AF65-F5344CB8AC3E}">
        <p14:creationId xmlns:p14="http://schemas.microsoft.com/office/powerpoint/2010/main" val="11846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_Colorido_3">
    <p:bg>
      <p:bgPr>
        <a:solidFill>
          <a:srgbClr val="88B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799BBF8-FC51-449D-BC31-55DC0D3551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424" t="-7869" b="1088"/>
          <a:stretch/>
        </p:blipFill>
        <p:spPr>
          <a:xfrm flipV="1">
            <a:off x="0" y="563388"/>
            <a:ext cx="3071592" cy="5112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D60219D-CEE3-48ED-8B3D-8C1261B19B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61035" y="4857472"/>
            <a:ext cx="146317" cy="389568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B19E4D-E13F-41B6-A91C-9BADEFE877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2263" y="350419"/>
            <a:ext cx="11163868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lang="en-US" altLang="ko-KR" sz="28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9" name="Imagem 8" descr="Imagem em preto e branco&#10;&#10;Descrição gerada automaticamente">
            <a:extLst>
              <a:ext uri="{FF2B5EF4-FFF2-40B4-BE49-F238E27FC236}">
                <a16:creationId xmlns:a16="http://schemas.microsoft.com/office/drawing/2014/main" id="{B411BA05-0C34-4A41-851A-9D737714452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29" y="6268486"/>
            <a:ext cx="911223" cy="463668"/>
          </a:xfrm>
          <a:prstGeom prst="rect">
            <a:avLst/>
          </a:prstGeom>
        </p:spPr>
      </p:pic>
      <p:pic>
        <p:nvPicPr>
          <p:cNvPr id="13" name="Imagem 12" descr="Uma imagem contendo desenho, luz&#10;&#10;Descrição gerada automaticamente">
            <a:extLst>
              <a:ext uri="{FF2B5EF4-FFF2-40B4-BE49-F238E27FC236}">
                <a16:creationId xmlns:a16="http://schemas.microsoft.com/office/drawing/2014/main" id="{3F624EEA-D4FF-43D5-A43F-AD1A98C7C3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16" y="6208120"/>
            <a:ext cx="1366034" cy="446142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14E63686-4FCB-44B0-8DFB-8EC5F0AC25D8}"/>
              </a:ext>
            </a:extLst>
          </p:cNvPr>
          <p:cNvSpPr/>
          <p:nvPr userDrawn="1"/>
        </p:nvSpPr>
        <p:spPr>
          <a:xfrm>
            <a:off x="8286144" y="6218548"/>
            <a:ext cx="1177871" cy="445573"/>
          </a:xfrm>
          <a:prstGeom prst="rect">
            <a:avLst/>
          </a:prstGeom>
          <a:solidFill>
            <a:srgbClr val="FF0000">
              <a:alpha val="3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Logo cliente</a:t>
            </a:r>
          </a:p>
        </p:txBody>
      </p:sp>
    </p:spTree>
    <p:extLst>
      <p:ext uri="{BB962C8B-B14F-4D97-AF65-F5344CB8AC3E}">
        <p14:creationId xmlns:p14="http://schemas.microsoft.com/office/powerpoint/2010/main" val="1344254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_Colorido_4">
    <p:bg>
      <p:bgPr>
        <a:solidFill>
          <a:srgbClr val="0071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799BBF8-FC51-449D-BC31-55DC0D3551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424" t="-7869" b="1088"/>
          <a:stretch/>
        </p:blipFill>
        <p:spPr>
          <a:xfrm flipV="1">
            <a:off x="0" y="563388"/>
            <a:ext cx="3071592" cy="5112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D60219D-CEE3-48ED-8B3D-8C1261B19B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61035" y="4857472"/>
            <a:ext cx="146317" cy="389568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B19E4D-E13F-41B6-A91C-9BADEFE877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2263" y="350419"/>
            <a:ext cx="11163868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lang="en-US" altLang="ko-KR" sz="28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9" name="Imagem 8" descr="Imagem em preto e branco&#10;&#10;Descrição gerada automaticamente">
            <a:extLst>
              <a:ext uri="{FF2B5EF4-FFF2-40B4-BE49-F238E27FC236}">
                <a16:creationId xmlns:a16="http://schemas.microsoft.com/office/drawing/2014/main" id="{B411BA05-0C34-4A41-851A-9D737714452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29" y="6268486"/>
            <a:ext cx="911223" cy="463668"/>
          </a:xfrm>
          <a:prstGeom prst="rect">
            <a:avLst/>
          </a:prstGeom>
        </p:spPr>
      </p:pic>
      <p:pic>
        <p:nvPicPr>
          <p:cNvPr id="13" name="Imagem 12" descr="Uma imagem contendo desenho, luz&#10;&#10;Descrição gerada automaticamente">
            <a:extLst>
              <a:ext uri="{FF2B5EF4-FFF2-40B4-BE49-F238E27FC236}">
                <a16:creationId xmlns:a16="http://schemas.microsoft.com/office/drawing/2014/main" id="{3F624EEA-D4FF-43D5-A43F-AD1A98C7C3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16" y="6208120"/>
            <a:ext cx="1366034" cy="446142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14E63686-4FCB-44B0-8DFB-8EC5F0AC25D8}"/>
              </a:ext>
            </a:extLst>
          </p:cNvPr>
          <p:cNvSpPr/>
          <p:nvPr userDrawn="1"/>
        </p:nvSpPr>
        <p:spPr>
          <a:xfrm>
            <a:off x="8286144" y="6218548"/>
            <a:ext cx="1177871" cy="445573"/>
          </a:xfrm>
          <a:prstGeom prst="rect">
            <a:avLst/>
          </a:prstGeom>
          <a:solidFill>
            <a:srgbClr val="FF0000">
              <a:alpha val="3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Logo cliente</a:t>
            </a:r>
          </a:p>
        </p:txBody>
      </p:sp>
    </p:spTree>
    <p:extLst>
      <p:ext uri="{BB962C8B-B14F-4D97-AF65-F5344CB8AC3E}">
        <p14:creationId xmlns:p14="http://schemas.microsoft.com/office/powerpoint/2010/main" val="654133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_Colorido_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799BBF8-FC51-449D-BC31-55DC0D3551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424" t="-7869" b="1088"/>
          <a:stretch/>
        </p:blipFill>
        <p:spPr>
          <a:xfrm flipV="1">
            <a:off x="0" y="563388"/>
            <a:ext cx="3071592" cy="5112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D60219D-CEE3-48ED-8B3D-8C1261B19B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61035" y="4857472"/>
            <a:ext cx="146317" cy="389568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B19E4D-E13F-41B6-A91C-9BADEFE877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2263" y="350419"/>
            <a:ext cx="11163868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lang="en-US" altLang="ko-KR" sz="28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9" name="Imagem 8" descr="Imagem em preto e branco&#10;&#10;Descrição gerada automaticamente">
            <a:extLst>
              <a:ext uri="{FF2B5EF4-FFF2-40B4-BE49-F238E27FC236}">
                <a16:creationId xmlns:a16="http://schemas.microsoft.com/office/drawing/2014/main" id="{B411BA05-0C34-4A41-851A-9D737714452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29" y="6268486"/>
            <a:ext cx="911223" cy="463668"/>
          </a:xfrm>
          <a:prstGeom prst="rect">
            <a:avLst/>
          </a:prstGeom>
        </p:spPr>
      </p:pic>
      <p:pic>
        <p:nvPicPr>
          <p:cNvPr id="13" name="Imagem 12" descr="Uma imagem contendo desenho, luz&#10;&#10;Descrição gerada automaticamente">
            <a:extLst>
              <a:ext uri="{FF2B5EF4-FFF2-40B4-BE49-F238E27FC236}">
                <a16:creationId xmlns:a16="http://schemas.microsoft.com/office/drawing/2014/main" id="{3F624EEA-D4FF-43D5-A43F-AD1A98C7C3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16" y="6208120"/>
            <a:ext cx="1366034" cy="446142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14E63686-4FCB-44B0-8DFB-8EC5F0AC25D8}"/>
              </a:ext>
            </a:extLst>
          </p:cNvPr>
          <p:cNvSpPr/>
          <p:nvPr userDrawn="1"/>
        </p:nvSpPr>
        <p:spPr>
          <a:xfrm>
            <a:off x="8286144" y="6218548"/>
            <a:ext cx="1177871" cy="445573"/>
          </a:xfrm>
          <a:prstGeom prst="rect">
            <a:avLst/>
          </a:prstGeom>
          <a:solidFill>
            <a:srgbClr val="FF0000">
              <a:alpha val="3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Logo cliente</a:t>
            </a:r>
          </a:p>
        </p:txBody>
      </p:sp>
    </p:spTree>
    <p:extLst>
      <p:ext uri="{BB962C8B-B14F-4D97-AF65-F5344CB8AC3E}">
        <p14:creationId xmlns:p14="http://schemas.microsoft.com/office/powerpoint/2010/main" val="271291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_Colorido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6F07C91-3AF4-4855-87F6-597D1483C4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5625" b="55067"/>
          <a:stretch>
            <a:fillRect/>
          </a:stretch>
        </p:blipFill>
        <p:spPr>
          <a:xfrm>
            <a:off x="0" y="-12714"/>
            <a:ext cx="12219494" cy="125839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9D38086F-89EF-400E-AF3A-378CFF2A4D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999"/>
          </a:blip>
          <a:srcRect t="18698" b="47680"/>
          <a:stretch>
            <a:fillRect/>
          </a:stretch>
        </p:blipFill>
        <p:spPr>
          <a:xfrm>
            <a:off x="0" y="-125"/>
            <a:ext cx="12235466" cy="1226498"/>
          </a:xfrm>
          <a:prstGeom prst="rect">
            <a:avLst/>
          </a:prstGeom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FB2F3C70-E817-461F-A2F7-98D934A899C8}"/>
              </a:ext>
            </a:extLst>
          </p:cNvPr>
          <p:cNvSpPr/>
          <p:nvPr userDrawn="1"/>
        </p:nvSpPr>
        <p:spPr>
          <a:xfrm>
            <a:off x="-43466" y="-32017"/>
            <a:ext cx="12235466" cy="1258389"/>
          </a:xfrm>
          <a:prstGeom prst="rect">
            <a:avLst/>
          </a:prstGeom>
          <a:solidFill>
            <a:srgbClr val="0A1A2C">
              <a:alpha val="67843"/>
            </a:srgbClr>
          </a:solidFill>
        </p:spPr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7EB32DF-FABC-4272-8450-6F87F57F65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2263" y="350419"/>
            <a:ext cx="11163868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lang="en-US" altLang="ko-KR" sz="28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77394C4-2F38-4FAE-8FE2-675D72CD29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16" y="6208120"/>
            <a:ext cx="1366034" cy="44557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1731B07-7827-4D55-A86A-3880391633C4}"/>
              </a:ext>
            </a:extLst>
          </p:cNvPr>
          <p:cNvSpPr/>
          <p:nvPr userDrawn="1"/>
        </p:nvSpPr>
        <p:spPr>
          <a:xfrm>
            <a:off x="8286144" y="6218548"/>
            <a:ext cx="1177871" cy="445573"/>
          </a:xfrm>
          <a:prstGeom prst="rect">
            <a:avLst/>
          </a:prstGeom>
          <a:solidFill>
            <a:srgbClr val="FF0000">
              <a:alpha val="3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+mn-cs"/>
              </a:rPr>
              <a:t>Logo cliente</a:t>
            </a:r>
          </a:p>
        </p:txBody>
      </p:sp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FA92CC24-3464-4856-A020-186211B554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851" y="6387870"/>
            <a:ext cx="702780" cy="23942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4FE8147-C1CC-45BB-91A0-2D0BA26B2F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6424" t="-7869" b="1088"/>
          <a:stretch/>
        </p:blipFill>
        <p:spPr>
          <a:xfrm flipV="1">
            <a:off x="0" y="563388"/>
            <a:ext cx="3071592" cy="5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9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_Colorido_7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278"/>
                    </a14:imgEffect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5">
            <a:extLst>
              <a:ext uri="{FF2B5EF4-FFF2-40B4-BE49-F238E27FC236}">
                <a16:creationId xmlns:a16="http://schemas.microsoft.com/office/drawing/2014/main" id="{F7174F7A-AA0E-4D0A-8458-888338CC0BD9}"/>
              </a:ext>
            </a:extLst>
          </p:cNvPr>
          <p:cNvSpPr/>
          <p:nvPr userDrawn="1"/>
        </p:nvSpPr>
        <p:spPr>
          <a:xfrm>
            <a:off x="0" y="6932"/>
            <a:ext cx="12192000" cy="6858000"/>
          </a:xfrm>
          <a:prstGeom prst="rect">
            <a:avLst/>
          </a:prstGeom>
          <a:solidFill>
            <a:srgbClr val="0A1A2C">
              <a:alpha val="67843"/>
            </a:srgbClr>
          </a:solidFill>
        </p:spPr>
        <p:txBody>
          <a:bodyPr/>
          <a:lstStyle/>
          <a:p>
            <a:endParaRPr lang="pt-BR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3BF5FE1-F800-4F9B-ACD3-24AF0A3E27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1216" y="6611517"/>
            <a:ext cx="6562593" cy="246483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19F41DD-AB12-462C-8F94-9780690E8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6424" t="-7869" b="1088"/>
          <a:stretch/>
        </p:blipFill>
        <p:spPr>
          <a:xfrm flipV="1">
            <a:off x="0" y="563388"/>
            <a:ext cx="3071592" cy="511278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B63F9E3C-6F04-42AF-98E1-99CC5A691D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2263" y="350419"/>
            <a:ext cx="11163868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lang="en-US" altLang="ko-KR" sz="28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Imagem 5" descr="Imagem em preto e branco&#10;&#10;Descrição gerada automaticamente">
            <a:extLst>
              <a:ext uri="{FF2B5EF4-FFF2-40B4-BE49-F238E27FC236}">
                <a16:creationId xmlns:a16="http://schemas.microsoft.com/office/drawing/2014/main" id="{75DC2DF7-4753-4CCD-B1D1-87596F69D68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29" y="6268486"/>
            <a:ext cx="911223" cy="463668"/>
          </a:xfrm>
          <a:prstGeom prst="rect">
            <a:avLst/>
          </a:prstGeom>
        </p:spPr>
      </p:pic>
      <p:pic>
        <p:nvPicPr>
          <p:cNvPr id="7" name="Imagem 6" descr="Uma imagem contendo desenho, luz&#10;&#10;Descrição gerada automaticamente">
            <a:extLst>
              <a:ext uri="{FF2B5EF4-FFF2-40B4-BE49-F238E27FC236}">
                <a16:creationId xmlns:a16="http://schemas.microsoft.com/office/drawing/2014/main" id="{903B9DD5-968A-40B7-8D52-EA2030B173E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16" y="6208120"/>
            <a:ext cx="1366034" cy="44614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A0B5018-DD6F-42A2-99BC-02B0FD02C5B8}"/>
              </a:ext>
            </a:extLst>
          </p:cNvPr>
          <p:cNvSpPr/>
          <p:nvPr userDrawn="1"/>
        </p:nvSpPr>
        <p:spPr>
          <a:xfrm>
            <a:off x="8286144" y="6218548"/>
            <a:ext cx="1177871" cy="445573"/>
          </a:xfrm>
          <a:prstGeom prst="rect">
            <a:avLst/>
          </a:prstGeom>
          <a:solidFill>
            <a:srgbClr val="FF0000">
              <a:alpha val="3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Logo cliente</a:t>
            </a:r>
          </a:p>
        </p:txBody>
      </p:sp>
    </p:spTree>
    <p:extLst>
      <p:ext uri="{BB962C8B-B14F-4D97-AF65-F5344CB8AC3E}">
        <p14:creationId xmlns:p14="http://schemas.microsoft.com/office/powerpoint/2010/main" val="226310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_Colorido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FAE92849-651E-4640-97FD-1D6CB7869C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5999" r="6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5">
            <a:extLst>
              <a:ext uri="{FF2B5EF4-FFF2-40B4-BE49-F238E27FC236}">
                <a16:creationId xmlns:a16="http://schemas.microsoft.com/office/drawing/2014/main" id="{1C024DAC-76D9-4FA5-96AF-1CC8A34D87A2}"/>
              </a:ext>
            </a:extLst>
          </p:cNvPr>
          <p:cNvSpPr/>
          <p:nvPr userDrawn="1"/>
        </p:nvSpPr>
        <p:spPr>
          <a:xfrm>
            <a:off x="-1216" y="0"/>
            <a:ext cx="12192000" cy="6858000"/>
          </a:xfrm>
          <a:prstGeom prst="rect">
            <a:avLst/>
          </a:prstGeom>
          <a:solidFill>
            <a:srgbClr val="0A1A2C">
              <a:alpha val="67843"/>
            </a:srgbClr>
          </a:solidFill>
        </p:spPr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23F033CB-58DE-42F8-9FF5-AC007C8A2A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1216" y="6611517"/>
            <a:ext cx="6562593" cy="24648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957334E-3809-4303-8146-DBEE7E46FB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6424" t="-7869" b="1088"/>
          <a:stretch/>
        </p:blipFill>
        <p:spPr>
          <a:xfrm flipV="1">
            <a:off x="0" y="563388"/>
            <a:ext cx="3071592" cy="511278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D5FF3B8-874C-42B2-8B6E-1A3F949E72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2263" y="350419"/>
            <a:ext cx="11163868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lang="en-US" altLang="ko-KR" sz="28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9" name="Imagem 8" descr="Imagem em preto e branco&#10;&#10;Descrição gerada automaticamente">
            <a:extLst>
              <a:ext uri="{FF2B5EF4-FFF2-40B4-BE49-F238E27FC236}">
                <a16:creationId xmlns:a16="http://schemas.microsoft.com/office/drawing/2014/main" id="{BA2A36A6-EFA3-440B-B258-9652E87D10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29" y="6268486"/>
            <a:ext cx="911223" cy="463668"/>
          </a:xfrm>
          <a:prstGeom prst="rect">
            <a:avLst/>
          </a:prstGeom>
        </p:spPr>
      </p:pic>
      <p:pic>
        <p:nvPicPr>
          <p:cNvPr id="10" name="Imagem 9" descr="Uma imagem contendo desenho, luz&#10;&#10;Descrição gerada automaticamente">
            <a:extLst>
              <a:ext uri="{FF2B5EF4-FFF2-40B4-BE49-F238E27FC236}">
                <a16:creationId xmlns:a16="http://schemas.microsoft.com/office/drawing/2014/main" id="{D9E7E5CF-3FD6-4AA7-AD98-F93C99D8B21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16" y="6208120"/>
            <a:ext cx="1366034" cy="44614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744CEBE3-A1EF-4C1B-A6B2-DDD8CFAE994B}"/>
              </a:ext>
            </a:extLst>
          </p:cNvPr>
          <p:cNvSpPr/>
          <p:nvPr userDrawn="1"/>
        </p:nvSpPr>
        <p:spPr>
          <a:xfrm>
            <a:off x="8286144" y="6218548"/>
            <a:ext cx="1177871" cy="445573"/>
          </a:xfrm>
          <a:prstGeom prst="rect">
            <a:avLst/>
          </a:prstGeom>
          <a:solidFill>
            <a:srgbClr val="FF0000">
              <a:alpha val="3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+mn-cs"/>
              </a:rPr>
              <a:t>Logo cliente</a:t>
            </a:r>
          </a:p>
        </p:txBody>
      </p:sp>
    </p:spTree>
    <p:extLst>
      <p:ext uri="{BB962C8B-B14F-4D97-AF65-F5344CB8AC3E}">
        <p14:creationId xmlns:p14="http://schemas.microsoft.com/office/powerpoint/2010/main" val="347710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05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259633"/>
            <a:ext cx="10515600" cy="4917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91603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786" r:id="rId7"/>
    <p:sldLayoutId id="2147483794" r:id="rId8"/>
    <p:sldLayoutId id="2147483788" r:id="rId9"/>
    <p:sldLayoutId id="2147483792" r:id="rId10"/>
    <p:sldLayoutId id="2147483793" r:id="rId11"/>
    <p:sldLayoutId id="21474837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6611517"/>
            <a:ext cx="6562593" cy="24648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684705" y="1157643"/>
            <a:ext cx="436344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7759"/>
              </a:lnSpc>
            </a:pPr>
            <a:r>
              <a:rPr lang="pt-BR" sz="7460" spc="-149" dirty="0">
                <a:solidFill>
                  <a:srgbClr val="FFFFFF"/>
                </a:solidFill>
                <a:latin typeface="Arial" panose="020B0604020202020204" pitchFamily="34" charset="0"/>
              </a:rPr>
              <a:t>Agenda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31599" y="1224002"/>
            <a:ext cx="4706645" cy="470664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4349" y="1016753"/>
            <a:ext cx="2560572" cy="5121143"/>
          </a:xfrm>
          <a:prstGeom prst="rect">
            <a:avLst/>
          </a:prstGeom>
        </p:spPr>
      </p:pic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30368" y="1422781"/>
            <a:ext cx="4309105" cy="4309087"/>
            <a:chOff x="0" y="0"/>
            <a:chExt cx="6350000" cy="63499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97" t="-545" r="-1797" b="-545"/>
              </a:stretch>
            </a:blipFill>
          </p:spPr>
          <p:txBody>
            <a:bodyPr/>
            <a:lstStyle/>
            <a:p>
              <a:endParaRPr lang="pt-BR" dirty="0">
                <a:latin typeface="Arial" panose="020B0604020202020204" pitchFamily="34" charset="0"/>
              </a:endParaRPr>
            </a:p>
          </p:txBody>
        </p: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1636C78-6789-4D62-AC22-81C32CA53430}"/>
              </a:ext>
            </a:extLst>
          </p:cNvPr>
          <p:cNvSpPr txBox="1">
            <a:spLocks/>
          </p:cNvSpPr>
          <p:nvPr/>
        </p:nvSpPr>
        <p:spPr>
          <a:xfrm>
            <a:off x="6517597" y="2132855"/>
            <a:ext cx="5123019" cy="38418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Apresentação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</a:t>
            </a: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Filipe</a:t>
            </a: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</a:t>
            </a: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</a:rPr>
              <a:t>Raul</a:t>
            </a:r>
          </a:p>
        </p:txBody>
      </p:sp>
      <p:sp>
        <p:nvSpPr>
          <p:cNvPr id="16" name="Oval 13">
            <a:extLst>
              <a:ext uri="{FF2B5EF4-FFF2-40B4-BE49-F238E27FC236}">
                <a16:creationId xmlns:a16="http://schemas.microsoft.com/office/drawing/2014/main" id="{6C1C33E0-DA11-45FA-948A-3AFF4B88C87D}"/>
              </a:ext>
            </a:extLst>
          </p:cNvPr>
          <p:cNvSpPr/>
          <p:nvPr/>
        </p:nvSpPr>
        <p:spPr bwMode="auto">
          <a:xfrm>
            <a:off x="6317961" y="2352088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ea typeface="Segoe UI" pitchFamily="34" charset="0"/>
              <a:cs typeface="Montserrat Classic" panose="020B0604020202020204" charset="0"/>
            </a:endParaRPr>
          </a:p>
        </p:txBody>
      </p:sp>
      <p:sp>
        <p:nvSpPr>
          <p:cNvPr id="33" name="Oval 14">
            <a:extLst>
              <a:ext uri="{FF2B5EF4-FFF2-40B4-BE49-F238E27FC236}">
                <a16:creationId xmlns:a16="http://schemas.microsoft.com/office/drawing/2014/main" id="{09372E95-C45F-4051-8570-15D089ED4D79}"/>
              </a:ext>
            </a:extLst>
          </p:cNvPr>
          <p:cNvSpPr/>
          <p:nvPr/>
        </p:nvSpPr>
        <p:spPr bwMode="auto">
          <a:xfrm>
            <a:off x="6323641" y="2803883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</p:txBody>
      </p:sp>
      <p:sp>
        <p:nvSpPr>
          <p:cNvPr id="2" name="Oval 14">
            <a:extLst>
              <a:ext uri="{FF2B5EF4-FFF2-40B4-BE49-F238E27FC236}">
                <a16:creationId xmlns:a16="http://schemas.microsoft.com/office/drawing/2014/main" id="{D7DA20CA-F90D-5445-7171-4C443E19DC0E}"/>
              </a:ext>
            </a:extLst>
          </p:cNvPr>
          <p:cNvSpPr/>
          <p:nvPr/>
        </p:nvSpPr>
        <p:spPr bwMode="auto">
          <a:xfrm>
            <a:off x="6339860" y="3255678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978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12A23E-5F34-4E9A-854E-65B14D9E0F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2263" y="350419"/>
            <a:ext cx="11163868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lang="en-US" altLang="ko-KR" sz="28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pt-BR" sz="1800" b="1" i="0" u="none" strike="noStrike" baseline="0" dirty="0" err="1">
                <a:solidFill>
                  <a:srgbClr val="FFFFFF"/>
                </a:solidFill>
                <a:latin typeface="Arial" panose="020B0604020202020204" pitchFamily="34" charset="0"/>
              </a:rPr>
              <a:t>ConfiguraçõesVisual</a:t>
            </a:r>
            <a:r>
              <a:rPr lang="pt-BR" sz="1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 Studio Community</a:t>
            </a:r>
            <a:endParaRPr lang="en-US" altLang="ko-K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1857A65-B50E-18C6-A051-B6BB7AE6387A}"/>
              </a:ext>
            </a:extLst>
          </p:cNvPr>
          <p:cNvSpPr txBox="1"/>
          <p:nvPr/>
        </p:nvSpPr>
        <p:spPr>
          <a:xfrm>
            <a:off x="532263" y="1344694"/>
            <a:ext cx="10675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0" i="0" u="none" strike="noStrike" baseline="0" dirty="0">
                <a:solidFill>
                  <a:srgbClr val="BEBEBE"/>
                </a:solidFill>
                <a:latin typeface="Calibri" panose="020F0502020204030204" pitchFamily="34" charset="0"/>
              </a:rPr>
              <a:t>Na guia “Componentes Individuais”, procure e marque a opção “Pacote de direcionamento do Net Framework 4.6.2” e depois clicar em instalar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47E2E5A-1EE0-0E49-3B73-20AC62FDD09D}"/>
              </a:ext>
            </a:extLst>
          </p:cNvPr>
          <p:cNvSpPr/>
          <p:nvPr/>
        </p:nvSpPr>
        <p:spPr>
          <a:xfrm>
            <a:off x="8019875" y="6107185"/>
            <a:ext cx="1560353" cy="620786"/>
          </a:xfrm>
          <a:prstGeom prst="rect">
            <a:avLst/>
          </a:prstGeom>
          <a:solidFill>
            <a:srgbClr val="2623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73AA9F-B766-53B7-6BFC-2FD058B5F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BE671CB-312C-F329-2E34-FE48859B0EDC}"/>
              </a:ext>
            </a:extLst>
          </p:cNvPr>
          <p:cNvSpPr/>
          <p:nvPr/>
        </p:nvSpPr>
        <p:spPr>
          <a:xfrm>
            <a:off x="8833607" y="2852257"/>
            <a:ext cx="2248250" cy="25167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FD765EB-03E9-CEEC-0DD6-BED9AB4D4BE2}"/>
              </a:ext>
            </a:extLst>
          </p:cNvPr>
          <p:cNvSpPr txBox="1"/>
          <p:nvPr/>
        </p:nvSpPr>
        <p:spPr>
          <a:xfrm>
            <a:off x="8942663" y="2804539"/>
            <a:ext cx="2332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moura.filipee@gmail.com</a:t>
            </a:r>
          </a:p>
        </p:txBody>
      </p:sp>
    </p:spTree>
    <p:extLst>
      <p:ext uri="{BB962C8B-B14F-4D97-AF65-F5344CB8AC3E}">
        <p14:creationId xmlns:p14="http://schemas.microsoft.com/office/powerpoint/2010/main" val="168486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12A23E-5F34-4E9A-854E-65B14D9E0F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2263" y="350419"/>
            <a:ext cx="11163868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lang="en-US" altLang="ko-KR" sz="28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pt-BR" sz="1800" b="1" i="0" u="none" strike="noStrike" baseline="0" dirty="0" err="1">
                <a:solidFill>
                  <a:srgbClr val="FFFFFF"/>
                </a:solidFill>
                <a:latin typeface="Arial" panose="020B0604020202020204" pitchFamily="34" charset="0"/>
              </a:rPr>
              <a:t>ConfiguraçõesVisual</a:t>
            </a:r>
            <a:r>
              <a:rPr lang="pt-BR" sz="1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 Studio Community</a:t>
            </a:r>
            <a:endParaRPr lang="en-US" altLang="ko-K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1857A65-B50E-18C6-A051-B6BB7AE6387A}"/>
              </a:ext>
            </a:extLst>
          </p:cNvPr>
          <p:cNvSpPr txBox="1"/>
          <p:nvPr/>
        </p:nvSpPr>
        <p:spPr>
          <a:xfrm>
            <a:off x="532263" y="1344694"/>
            <a:ext cx="10675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0" i="0" u="none" strike="noStrike" baseline="0" dirty="0">
                <a:solidFill>
                  <a:srgbClr val="BEBEBE"/>
                </a:solidFill>
                <a:latin typeface="Calibri" panose="020F0502020204030204" pitchFamily="34" charset="0"/>
              </a:rPr>
              <a:t>Na guia “Componentes Individuais”, procure e marque a opção “Pacote de direcionamento do Net Framework 4.6.2” e depois clicar em instalar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47E2E5A-1EE0-0E49-3B73-20AC62FDD09D}"/>
              </a:ext>
            </a:extLst>
          </p:cNvPr>
          <p:cNvSpPr/>
          <p:nvPr/>
        </p:nvSpPr>
        <p:spPr>
          <a:xfrm>
            <a:off x="8019875" y="6107185"/>
            <a:ext cx="1560353" cy="620786"/>
          </a:xfrm>
          <a:prstGeom prst="rect">
            <a:avLst/>
          </a:prstGeom>
          <a:solidFill>
            <a:srgbClr val="2623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FA111B-C1EB-CA21-40B2-D84F0FFD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81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ADD42E9-AA6D-B704-F16F-C7F0DBAC8F4D}"/>
              </a:ext>
            </a:extLst>
          </p:cNvPr>
          <p:cNvSpPr/>
          <p:nvPr/>
        </p:nvSpPr>
        <p:spPr>
          <a:xfrm>
            <a:off x="8095376" y="6082018"/>
            <a:ext cx="1434518" cy="646331"/>
          </a:xfrm>
          <a:prstGeom prst="rect">
            <a:avLst/>
          </a:prstGeom>
          <a:solidFill>
            <a:srgbClr val="00719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1EFE4A2-ADF5-46B1-A0B3-25E6FDF0B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Acesso ao site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176FDB-EDAC-0FF5-7A45-D7D62C09E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18" y="1766850"/>
            <a:ext cx="7532221" cy="463833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50A958C-6BFC-3B8B-35BD-62ACAFDA260C}"/>
              </a:ext>
            </a:extLst>
          </p:cNvPr>
          <p:cNvSpPr txBox="1"/>
          <p:nvPr/>
        </p:nvSpPr>
        <p:spPr>
          <a:xfrm>
            <a:off x="532263" y="1133022"/>
            <a:ext cx="1013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• Vá ao site: https://dynamics.microsoft.com/ptbr/dynamics-365-free-trial/</a:t>
            </a:r>
          </a:p>
          <a:p>
            <a:r>
              <a:rPr lang="pt-PT" dirty="0">
                <a:solidFill>
                  <a:schemeClr val="bg1"/>
                </a:solidFill>
              </a:rPr>
              <a:t>• Clique na opção “Experimente de graça” no modulo de vendas.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951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ADD42E9-AA6D-B704-F16F-C7F0DBAC8F4D}"/>
              </a:ext>
            </a:extLst>
          </p:cNvPr>
          <p:cNvSpPr/>
          <p:nvPr/>
        </p:nvSpPr>
        <p:spPr>
          <a:xfrm>
            <a:off x="8095376" y="6082018"/>
            <a:ext cx="1434518" cy="646331"/>
          </a:xfrm>
          <a:prstGeom prst="rect">
            <a:avLst/>
          </a:prstGeom>
          <a:solidFill>
            <a:srgbClr val="00719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1EFE4A2-ADF5-46B1-A0B3-25E6FDF0B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Acesso ao site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0A958C-6BFC-3B8B-35BD-62ACAFDA260C}"/>
              </a:ext>
            </a:extLst>
          </p:cNvPr>
          <p:cNvSpPr txBox="1"/>
          <p:nvPr/>
        </p:nvSpPr>
        <p:spPr>
          <a:xfrm>
            <a:off x="277197" y="1144475"/>
            <a:ext cx="10138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• Insira um e-mail de sua preferência.</a:t>
            </a:r>
          </a:p>
          <a:p>
            <a:r>
              <a:rPr lang="pt-PT" dirty="0">
                <a:solidFill>
                  <a:schemeClr val="bg1"/>
                </a:solidFill>
              </a:rPr>
              <a:t>• Concorde com os termos</a:t>
            </a:r>
          </a:p>
          <a:p>
            <a:r>
              <a:rPr lang="pt-PT" dirty="0">
                <a:solidFill>
                  <a:schemeClr val="bg1"/>
                </a:solidFill>
              </a:rPr>
              <a:t>• Clique para em “Inicie sua avaliação gratuita”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2DF9101-D2B4-67DA-12E3-1702DA9AA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154" y="1074666"/>
            <a:ext cx="6905258" cy="458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16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ADD42E9-AA6D-B704-F16F-C7F0DBAC8F4D}"/>
              </a:ext>
            </a:extLst>
          </p:cNvPr>
          <p:cNvSpPr/>
          <p:nvPr/>
        </p:nvSpPr>
        <p:spPr>
          <a:xfrm>
            <a:off x="8095376" y="6082018"/>
            <a:ext cx="1434518" cy="646331"/>
          </a:xfrm>
          <a:prstGeom prst="rect">
            <a:avLst/>
          </a:prstGeom>
          <a:solidFill>
            <a:srgbClr val="00719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1EFE4A2-ADF5-46B1-A0B3-25E6FDF0B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Acesso ao site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0A958C-6BFC-3B8B-35BD-62ACAFDA260C}"/>
              </a:ext>
            </a:extLst>
          </p:cNvPr>
          <p:cNvSpPr txBox="1"/>
          <p:nvPr/>
        </p:nvSpPr>
        <p:spPr>
          <a:xfrm>
            <a:off x="277197" y="1144475"/>
            <a:ext cx="1013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• Clique em “Próximo”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E7EDD8E-646E-C0DD-F303-C1231DB78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637" y="881062"/>
            <a:ext cx="65151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2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ADD42E9-AA6D-B704-F16F-C7F0DBAC8F4D}"/>
              </a:ext>
            </a:extLst>
          </p:cNvPr>
          <p:cNvSpPr/>
          <p:nvPr/>
        </p:nvSpPr>
        <p:spPr>
          <a:xfrm>
            <a:off x="8095376" y="6082018"/>
            <a:ext cx="1434518" cy="646331"/>
          </a:xfrm>
          <a:prstGeom prst="rect">
            <a:avLst/>
          </a:prstGeom>
          <a:solidFill>
            <a:srgbClr val="00719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1EFE4A2-ADF5-46B1-A0B3-25E6FDF0B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Acesso ao site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0A958C-6BFC-3B8B-35BD-62ACAFDA260C}"/>
              </a:ext>
            </a:extLst>
          </p:cNvPr>
          <p:cNvSpPr txBox="1"/>
          <p:nvPr/>
        </p:nvSpPr>
        <p:spPr>
          <a:xfrm>
            <a:off x="277197" y="1144475"/>
            <a:ext cx="1013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• Clique em “Criar conta”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69F3684-4E36-98A2-F090-E5EECE3E9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227" y="874825"/>
            <a:ext cx="60483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85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ADD42E9-AA6D-B704-F16F-C7F0DBAC8F4D}"/>
              </a:ext>
            </a:extLst>
          </p:cNvPr>
          <p:cNvSpPr/>
          <p:nvPr/>
        </p:nvSpPr>
        <p:spPr>
          <a:xfrm>
            <a:off x="8095376" y="6082018"/>
            <a:ext cx="1434518" cy="646331"/>
          </a:xfrm>
          <a:prstGeom prst="rect">
            <a:avLst/>
          </a:prstGeom>
          <a:solidFill>
            <a:srgbClr val="00719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1EFE4A2-ADF5-46B1-A0B3-25E6FDF0B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Acesso ao site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0A958C-6BFC-3B8B-35BD-62ACAFDA260C}"/>
              </a:ext>
            </a:extLst>
          </p:cNvPr>
          <p:cNvSpPr txBox="1"/>
          <p:nvPr/>
        </p:nvSpPr>
        <p:spPr>
          <a:xfrm>
            <a:off x="277197" y="1144475"/>
            <a:ext cx="1013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• Crie uma senha</a:t>
            </a:r>
          </a:p>
          <a:p>
            <a:r>
              <a:rPr lang="pt-PT" dirty="0">
                <a:solidFill>
                  <a:schemeClr val="bg1"/>
                </a:solidFill>
              </a:rPr>
              <a:t>• Clique em “Próximo”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8E2493-577A-6FD8-E354-B60DE9E66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820" y="928002"/>
            <a:ext cx="49625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80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ADD42E9-AA6D-B704-F16F-C7F0DBAC8F4D}"/>
              </a:ext>
            </a:extLst>
          </p:cNvPr>
          <p:cNvSpPr/>
          <p:nvPr/>
        </p:nvSpPr>
        <p:spPr>
          <a:xfrm>
            <a:off x="8095376" y="6082018"/>
            <a:ext cx="1434518" cy="646331"/>
          </a:xfrm>
          <a:prstGeom prst="rect">
            <a:avLst/>
          </a:prstGeom>
          <a:solidFill>
            <a:srgbClr val="00719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1EFE4A2-ADF5-46B1-A0B3-25E6FDF0B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Acesso ao site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0A958C-6BFC-3B8B-35BD-62ACAFDA260C}"/>
              </a:ext>
            </a:extLst>
          </p:cNvPr>
          <p:cNvSpPr txBox="1"/>
          <p:nvPr/>
        </p:nvSpPr>
        <p:spPr>
          <a:xfrm>
            <a:off x="277197" y="1144475"/>
            <a:ext cx="1013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• Informe os dados solicitados</a:t>
            </a:r>
          </a:p>
          <a:p>
            <a:r>
              <a:rPr lang="pt-PT" dirty="0">
                <a:solidFill>
                  <a:schemeClr val="bg1"/>
                </a:solidFill>
              </a:rPr>
              <a:t>• Clique em “Próximo”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624E7C-953E-260B-2990-517455E81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080" y="775413"/>
            <a:ext cx="55054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34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ADD42E9-AA6D-B704-F16F-C7F0DBAC8F4D}"/>
              </a:ext>
            </a:extLst>
          </p:cNvPr>
          <p:cNvSpPr/>
          <p:nvPr/>
        </p:nvSpPr>
        <p:spPr>
          <a:xfrm>
            <a:off x="8095376" y="6082018"/>
            <a:ext cx="1434518" cy="646331"/>
          </a:xfrm>
          <a:prstGeom prst="rect">
            <a:avLst/>
          </a:prstGeom>
          <a:solidFill>
            <a:srgbClr val="00719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1EFE4A2-ADF5-46B1-A0B3-25E6FDF0B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Acesso ao site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0A958C-6BFC-3B8B-35BD-62ACAFDA260C}"/>
              </a:ext>
            </a:extLst>
          </p:cNvPr>
          <p:cNvSpPr txBox="1"/>
          <p:nvPr/>
        </p:nvSpPr>
        <p:spPr>
          <a:xfrm>
            <a:off x="277197" y="1144475"/>
            <a:ext cx="1013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• Informe os dados solicitados</a:t>
            </a:r>
          </a:p>
          <a:p>
            <a:r>
              <a:rPr lang="pt-PT" dirty="0">
                <a:solidFill>
                  <a:schemeClr val="bg1"/>
                </a:solidFill>
              </a:rPr>
              <a:t>• Clique em “Próximo”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202E5D-2B00-928C-0203-9E87F5FEF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051" y="712542"/>
            <a:ext cx="4886413" cy="52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72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ADD42E9-AA6D-B704-F16F-C7F0DBAC8F4D}"/>
              </a:ext>
            </a:extLst>
          </p:cNvPr>
          <p:cNvSpPr/>
          <p:nvPr/>
        </p:nvSpPr>
        <p:spPr>
          <a:xfrm>
            <a:off x="8095376" y="6082018"/>
            <a:ext cx="1434518" cy="646331"/>
          </a:xfrm>
          <a:prstGeom prst="rect">
            <a:avLst/>
          </a:prstGeom>
          <a:solidFill>
            <a:srgbClr val="00719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1EFE4A2-ADF5-46B1-A0B3-25E6FDF0B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Acesso ao site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0A958C-6BFC-3B8B-35BD-62ACAFDA260C}"/>
              </a:ext>
            </a:extLst>
          </p:cNvPr>
          <p:cNvSpPr txBox="1"/>
          <p:nvPr/>
        </p:nvSpPr>
        <p:spPr>
          <a:xfrm>
            <a:off x="277197" y="1144475"/>
            <a:ext cx="1013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• Informe os dados solicitados</a:t>
            </a:r>
          </a:p>
          <a:p>
            <a:r>
              <a:rPr lang="pt-PT" dirty="0">
                <a:solidFill>
                  <a:schemeClr val="bg1"/>
                </a:solidFill>
              </a:rPr>
              <a:t>• Clique em “Próximo”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EC5CE39-837F-7C4A-1C29-401F84B15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197" y="855166"/>
            <a:ext cx="4301533" cy="491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4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6611517"/>
            <a:ext cx="6562593" cy="24648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539473" y="1163867"/>
            <a:ext cx="6246351" cy="831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7759"/>
              </a:lnSpc>
            </a:pPr>
            <a:r>
              <a:rPr lang="pt-BR" sz="2800" spc="-149" dirty="0">
                <a:solidFill>
                  <a:srgbClr val="FFFFFF"/>
                </a:solidFill>
                <a:latin typeface="Arial" panose="020B0604020202020204" pitchFamily="34" charset="0"/>
              </a:rPr>
              <a:t>Academia de Desenvolvimento D365 CE</a:t>
            </a:r>
            <a:endParaRPr lang="pt-BR" sz="4800" spc="-149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31599" y="1224002"/>
            <a:ext cx="4706645" cy="470664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4349" y="1016753"/>
            <a:ext cx="2560572" cy="5121143"/>
          </a:xfrm>
          <a:prstGeom prst="rect">
            <a:avLst/>
          </a:prstGeom>
        </p:spPr>
      </p:pic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30368" y="1422781"/>
            <a:ext cx="4309105" cy="4309087"/>
            <a:chOff x="0" y="0"/>
            <a:chExt cx="6350000" cy="63499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97" t="-545" r="-1797" b="-545"/>
              </a:stretch>
            </a:blipFill>
          </p:spPr>
          <p:txBody>
            <a:bodyPr/>
            <a:lstStyle/>
            <a:p>
              <a:endParaRPr lang="pt-BR" dirty="0">
                <a:latin typeface="Arial" panose="020B0604020202020204" pitchFamily="34" charset="0"/>
              </a:endParaRPr>
            </a:p>
          </p:txBody>
        </p: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1636C78-6789-4D62-AC22-81C32CA53430}"/>
              </a:ext>
            </a:extLst>
          </p:cNvPr>
          <p:cNvSpPr txBox="1">
            <a:spLocks/>
          </p:cNvSpPr>
          <p:nvPr/>
        </p:nvSpPr>
        <p:spPr>
          <a:xfrm>
            <a:off x="6215593" y="2132856"/>
            <a:ext cx="5123019" cy="4845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Apresentação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</a:t>
            </a:r>
          </a:p>
        </p:txBody>
      </p:sp>
      <p:sp>
        <p:nvSpPr>
          <p:cNvPr id="17" name="Oval 14">
            <a:extLst>
              <a:ext uri="{FF2B5EF4-FFF2-40B4-BE49-F238E27FC236}">
                <a16:creationId xmlns:a16="http://schemas.microsoft.com/office/drawing/2014/main" id="{4ACC4182-FFF7-4BBC-9545-825ED0DD31CD}"/>
              </a:ext>
            </a:extLst>
          </p:cNvPr>
          <p:cNvSpPr/>
          <p:nvPr/>
        </p:nvSpPr>
        <p:spPr bwMode="auto">
          <a:xfrm>
            <a:off x="6317959" y="3372243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</p:txBody>
      </p:sp>
      <p:sp>
        <p:nvSpPr>
          <p:cNvPr id="33" name="Oval 14">
            <a:extLst>
              <a:ext uri="{FF2B5EF4-FFF2-40B4-BE49-F238E27FC236}">
                <a16:creationId xmlns:a16="http://schemas.microsoft.com/office/drawing/2014/main" id="{09372E95-C45F-4051-8570-15D089ED4D79}"/>
              </a:ext>
            </a:extLst>
          </p:cNvPr>
          <p:cNvSpPr/>
          <p:nvPr/>
        </p:nvSpPr>
        <p:spPr bwMode="auto">
          <a:xfrm>
            <a:off x="6317960" y="2814267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D039FF1-310B-3962-2545-AFA54E3BF1AD}"/>
              </a:ext>
            </a:extLst>
          </p:cNvPr>
          <p:cNvSpPr txBox="1"/>
          <p:nvPr/>
        </p:nvSpPr>
        <p:spPr>
          <a:xfrm>
            <a:off x="6712819" y="271846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 que é CRM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835500-2C72-6D4B-5912-330C5FE4026F}"/>
              </a:ext>
            </a:extLst>
          </p:cNvPr>
          <p:cNvSpPr txBox="1"/>
          <p:nvPr/>
        </p:nvSpPr>
        <p:spPr>
          <a:xfrm>
            <a:off x="6723356" y="3276445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Módulos do D365 CE</a:t>
            </a:r>
          </a:p>
        </p:txBody>
      </p:sp>
    </p:spTree>
    <p:extLst>
      <p:ext uri="{BB962C8B-B14F-4D97-AF65-F5344CB8AC3E}">
        <p14:creationId xmlns:p14="http://schemas.microsoft.com/office/powerpoint/2010/main" val="2361000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ADD42E9-AA6D-B704-F16F-C7F0DBAC8F4D}"/>
              </a:ext>
            </a:extLst>
          </p:cNvPr>
          <p:cNvSpPr/>
          <p:nvPr/>
        </p:nvSpPr>
        <p:spPr>
          <a:xfrm>
            <a:off x="8095376" y="6082018"/>
            <a:ext cx="1434518" cy="646331"/>
          </a:xfrm>
          <a:prstGeom prst="rect">
            <a:avLst/>
          </a:prstGeom>
          <a:solidFill>
            <a:srgbClr val="00719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1EFE4A2-ADF5-46B1-A0B3-25E6FDF0B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Acesso ao site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0A958C-6BFC-3B8B-35BD-62ACAFDA260C}"/>
              </a:ext>
            </a:extLst>
          </p:cNvPr>
          <p:cNvSpPr txBox="1"/>
          <p:nvPr/>
        </p:nvSpPr>
        <p:spPr>
          <a:xfrm>
            <a:off x="277197" y="1144475"/>
            <a:ext cx="1013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• Informe os dados solicitados</a:t>
            </a:r>
          </a:p>
          <a:p>
            <a:r>
              <a:rPr lang="pt-PT" dirty="0">
                <a:solidFill>
                  <a:schemeClr val="bg1"/>
                </a:solidFill>
              </a:rPr>
              <a:t>• Clique em “Próximo”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4B2EA1-A344-A719-ED97-95375D14D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377" y="350419"/>
            <a:ext cx="3409997" cy="571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83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ADD42E9-AA6D-B704-F16F-C7F0DBAC8F4D}"/>
              </a:ext>
            </a:extLst>
          </p:cNvPr>
          <p:cNvSpPr/>
          <p:nvPr/>
        </p:nvSpPr>
        <p:spPr>
          <a:xfrm>
            <a:off x="8095376" y="6082018"/>
            <a:ext cx="1434518" cy="646331"/>
          </a:xfrm>
          <a:prstGeom prst="rect">
            <a:avLst/>
          </a:prstGeom>
          <a:solidFill>
            <a:srgbClr val="00719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1EFE4A2-ADF5-46B1-A0B3-25E6FDF0B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Acesso ao site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0A958C-6BFC-3B8B-35BD-62ACAFDA260C}"/>
              </a:ext>
            </a:extLst>
          </p:cNvPr>
          <p:cNvSpPr txBox="1"/>
          <p:nvPr/>
        </p:nvSpPr>
        <p:spPr>
          <a:xfrm>
            <a:off x="277197" y="1144475"/>
            <a:ext cx="1013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• Informe os dados solicitados</a:t>
            </a:r>
          </a:p>
          <a:p>
            <a:r>
              <a:rPr lang="pt-PT" dirty="0">
                <a:solidFill>
                  <a:schemeClr val="bg1"/>
                </a:solidFill>
              </a:rPr>
              <a:t>• Clique em “Salvar”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D91A8F-A60D-5074-ADB3-5DB5D3C0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666" y="482367"/>
            <a:ext cx="2359938" cy="55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97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ADD42E9-AA6D-B704-F16F-C7F0DBAC8F4D}"/>
              </a:ext>
            </a:extLst>
          </p:cNvPr>
          <p:cNvSpPr/>
          <p:nvPr/>
        </p:nvSpPr>
        <p:spPr>
          <a:xfrm>
            <a:off x="8095376" y="6082018"/>
            <a:ext cx="1434518" cy="646331"/>
          </a:xfrm>
          <a:prstGeom prst="rect">
            <a:avLst/>
          </a:prstGeom>
          <a:solidFill>
            <a:srgbClr val="00719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1EFE4A2-ADF5-46B1-A0B3-25E6FDF0B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Acesso ao site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0A958C-6BFC-3B8B-35BD-62ACAFDA260C}"/>
              </a:ext>
            </a:extLst>
          </p:cNvPr>
          <p:cNvSpPr txBox="1"/>
          <p:nvPr/>
        </p:nvSpPr>
        <p:spPr>
          <a:xfrm>
            <a:off x="277197" y="1144475"/>
            <a:ext cx="1013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• Vá até o site: https://www.4devs.com.br/gerador_de_cnpj</a:t>
            </a:r>
          </a:p>
          <a:p>
            <a:r>
              <a:rPr lang="pt-PT" dirty="0">
                <a:solidFill>
                  <a:schemeClr val="bg1"/>
                </a:solidFill>
              </a:rPr>
              <a:t>• Clique em “Gerar CNPJ”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58B1BC-D8A1-F9A8-2DFC-8DA367504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905" y="1144475"/>
            <a:ext cx="3291281" cy="148173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397CBC-4621-240E-0BB3-B752E82C7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905" y="2821170"/>
            <a:ext cx="3291281" cy="334315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FA3F414-5428-5D55-3346-7CCEE1345E16}"/>
              </a:ext>
            </a:extLst>
          </p:cNvPr>
          <p:cNvSpPr txBox="1"/>
          <p:nvPr/>
        </p:nvSpPr>
        <p:spPr>
          <a:xfrm>
            <a:off x="277197" y="3187817"/>
            <a:ext cx="2096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• Informe o CNPJ</a:t>
            </a:r>
          </a:p>
          <a:p>
            <a:r>
              <a:rPr lang="pt-PT" dirty="0">
                <a:solidFill>
                  <a:schemeClr val="bg1"/>
                </a:solidFill>
              </a:rPr>
              <a:t>• Clique em “Salvar”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931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ADD42E9-AA6D-B704-F16F-C7F0DBAC8F4D}"/>
              </a:ext>
            </a:extLst>
          </p:cNvPr>
          <p:cNvSpPr/>
          <p:nvPr/>
        </p:nvSpPr>
        <p:spPr>
          <a:xfrm>
            <a:off x="8095376" y="6082018"/>
            <a:ext cx="1434518" cy="646331"/>
          </a:xfrm>
          <a:prstGeom prst="rect">
            <a:avLst/>
          </a:prstGeom>
          <a:solidFill>
            <a:srgbClr val="00719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1EFE4A2-ADF5-46B1-A0B3-25E6FDF0B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Acesso ao site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0A958C-6BFC-3B8B-35BD-62ACAFDA260C}"/>
              </a:ext>
            </a:extLst>
          </p:cNvPr>
          <p:cNvSpPr txBox="1"/>
          <p:nvPr/>
        </p:nvSpPr>
        <p:spPr>
          <a:xfrm>
            <a:off x="277197" y="1144475"/>
            <a:ext cx="1013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• Vá até o site: https://www.4devs.com.br/gerador_de_cnpj</a:t>
            </a:r>
          </a:p>
          <a:p>
            <a:r>
              <a:rPr lang="pt-PT" dirty="0">
                <a:solidFill>
                  <a:schemeClr val="bg1"/>
                </a:solidFill>
              </a:rPr>
              <a:t>• Clique em “Gerar CNPJ”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58B1BC-D8A1-F9A8-2DFC-8DA367504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905" y="1144475"/>
            <a:ext cx="3291281" cy="148173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397CBC-4621-240E-0BB3-B752E82C7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905" y="2821170"/>
            <a:ext cx="3291281" cy="334315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FA3F414-5428-5D55-3346-7CCEE1345E16}"/>
              </a:ext>
            </a:extLst>
          </p:cNvPr>
          <p:cNvSpPr txBox="1"/>
          <p:nvPr/>
        </p:nvSpPr>
        <p:spPr>
          <a:xfrm>
            <a:off x="277197" y="3187817"/>
            <a:ext cx="2096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• Informe o CNPJ</a:t>
            </a:r>
          </a:p>
          <a:p>
            <a:r>
              <a:rPr lang="pt-PT" dirty="0">
                <a:solidFill>
                  <a:schemeClr val="bg1"/>
                </a:solidFill>
              </a:rPr>
              <a:t>• Clique em “Salvar”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9881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12A23E-5F34-4E9A-854E-65B14D9E0F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2263" y="350419"/>
            <a:ext cx="11163868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lang="en-US" altLang="ko-KR" sz="28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pt-BR" sz="1800" b="1" i="0" u="none" strike="noStrike" baseline="0" dirty="0" err="1">
                <a:solidFill>
                  <a:srgbClr val="FFFFFF"/>
                </a:solidFill>
                <a:latin typeface="Arial" panose="020B0604020202020204" pitchFamily="34" charset="0"/>
              </a:rPr>
              <a:t>ConfiguraçõesVisual</a:t>
            </a:r>
            <a:r>
              <a:rPr lang="pt-BR" sz="1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 Studio Community</a:t>
            </a:r>
            <a:endParaRPr lang="en-US" altLang="ko-K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1857A65-B50E-18C6-A051-B6BB7AE6387A}"/>
              </a:ext>
            </a:extLst>
          </p:cNvPr>
          <p:cNvSpPr txBox="1"/>
          <p:nvPr/>
        </p:nvSpPr>
        <p:spPr>
          <a:xfrm>
            <a:off x="532263" y="1344694"/>
            <a:ext cx="10675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0" i="0" u="none" strike="noStrike" baseline="0" dirty="0">
                <a:solidFill>
                  <a:srgbClr val="BEBEBE"/>
                </a:solidFill>
                <a:latin typeface="Calibri" panose="020F0502020204030204" pitchFamily="34" charset="0"/>
              </a:rPr>
              <a:t>Na guia “Componentes Individuais”, procure e marque a opção “Pacote de direcionamento do Net Framework 4.6.2” e depois clicar em instalar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47E2E5A-1EE0-0E49-3B73-20AC62FDD09D}"/>
              </a:ext>
            </a:extLst>
          </p:cNvPr>
          <p:cNvSpPr/>
          <p:nvPr/>
        </p:nvSpPr>
        <p:spPr>
          <a:xfrm>
            <a:off x="8019875" y="6107185"/>
            <a:ext cx="1560353" cy="620786"/>
          </a:xfrm>
          <a:prstGeom prst="rect">
            <a:avLst/>
          </a:prstGeom>
          <a:solidFill>
            <a:srgbClr val="2623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73AA9F-B766-53B7-6BFC-2FD058B5F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BE671CB-312C-F329-2E34-FE48859B0EDC}"/>
              </a:ext>
            </a:extLst>
          </p:cNvPr>
          <p:cNvSpPr/>
          <p:nvPr/>
        </p:nvSpPr>
        <p:spPr>
          <a:xfrm>
            <a:off x="8833607" y="2852257"/>
            <a:ext cx="2248250" cy="25167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FD765EB-03E9-CEEC-0DD6-BED9AB4D4BE2}"/>
              </a:ext>
            </a:extLst>
          </p:cNvPr>
          <p:cNvSpPr txBox="1"/>
          <p:nvPr/>
        </p:nvSpPr>
        <p:spPr>
          <a:xfrm>
            <a:off x="8942663" y="2804539"/>
            <a:ext cx="2332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moura.filipee@gmail.com</a:t>
            </a:r>
          </a:p>
        </p:txBody>
      </p:sp>
    </p:spTree>
    <p:extLst>
      <p:ext uri="{BB962C8B-B14F-4D97-AF65-F5344CB8AC3E}">
        <p14:creationId xmlns:p14="http://schemas.microsoft.com/office/powerpoint/2010/main" val="21304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6611517"/>
            <a:ext cx="6562593" cy="24648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684705" y="1157643"/>
            <a:ext cx="436344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7759"/>
              </a:lnSpc>
            </a:pPr>
            <a:r>
              <a:rPr lang="pt-BR" sz="7460" spc="-149" dirty="0">
                <a:solidFill>
                  <a:srgbClr val="FFFFFF"/>
                </a:solidFill>
                <a:latin typeface="Arial" panose="020B0604020202020204" pitchFamily="34" charset="0"/>
              </a:rPr>
              <a:t>Agenda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31599" y="1224002"/>
            <a:ext cx="4706645" cy="470664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4349" y="1016753"/>
            <a:ext cx="2560572" cy="5121143"/>
          </a:xfrm>
          <a:prstGeom prst="rect">
            <a:avLst/>
          </a:prstGeom>
        </p:spPr>
      </p:pic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30368" y="1422781"/>
            <a:ext cx="4309105" cy="4309087"/>
            <a:chOff x="0" y="0"/>
            <a:chExt cx="6350000" cy="63499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97" t="-545" r="-1797" b="-545"/>
              </a:stretch>
            </a:blipFill>
          </p:spPr>
          <p:txBody>
            <a:bodyPr/>
            <a:lstStyle/>
            <a:p>
              <a:endParaRPr lang="pt-BR" dirty="0">
                <a:latin typeface="Arial" panose="020B0604020202020204" pitchFamily="34" charset="0"/>
              </a:endParaRPr>
            </a:p>
          </p:txBody>
        </p: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1636C78-6789-4D62-AC22-81C32CA53430}"/>
              </a:ext>
            </a:extLst>
          </p:cNvPr>
          <p:cNvSpPr txBox="1">
            <a:spLocks/>
          </p:cNvSpPr>
          <p:nvPr/>
        </p:nvSpPr>
        <p:spPr>
          <a:xfrm>
            <a:off x="6517597" y="2132855"/>
            <a:ext cx="5123019" cy="38418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Estrutura do CRM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</a:t>
            </a: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Tabelas</a:t>
            </a: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Campos e tipos de campos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</a:t>
            </a: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Formulários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</a:t>
            </a:r>
            <a:r>
              <a:rPr lang="pt-BR" sz="1400" b="1" dirty="0" err="1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WorkFlow</a:t>
            </a:r>
            <a:endParaRPr lang="pt-BR" sz="14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Regras de Negócios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Soluções e </a:t>
            </a:r>
            <a:r>
              <a:rPr lang="pt-BR" sz="1400" b="1" dirty="0" err="1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Deploy</a:t>
            </a:r>
            <a:endParaRPr lang="pt-BR" sz="14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	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</p:txBody>
      </p:sp>
      <p:sp>
        <p:nvSpPr>
          <p:cNvPr id="16" name="Oval 13">
            <a:extLst>
              <a:ext uri="{FF2B5EF4-FFF2-40B4-BE49-F238E27FC236}">
                <a16:creationId xmlns:a16="http://schemas.microsoft.com/office/drawing/2014/main" id="{6C1C33E0-DA11-45FA-948A-3AFF4B88C87D}"/>
              </a:ext>
            </a:extLst>
          </p:cNvPr>
          <p:cNvSpPr/>
          <p:nvPr/>
        </p:nvSpPr>
        <p:spPr bwMode="auto">
          <a:xfrm>
            <a:off x="6317961" y="2352088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ea typeface="Segoe UI" pitchFamily="34" charset="0"/>
              <a:cs typeface="Montserrat Classic" panose="020B0604020202020204" charset="0"/>
            </a:endParaRPr>
          </a:p>
        </p:txBody>
      </p:sp>
      <p:sp>
        <p:nvSpPr>
          <p:cNvPr id="17" name="Oval 14">
            <a:extLst>
              <a:ext uri="{FF2B5EF4-FFF2-40B4-BE49-F238E27FC236}">
                <a16:creationId xmlns:a16="http://schemas.microsoft.com/office/drawing/2014/main" id="{4ACC4182-FFF7-4BBC-9545-825ED0DD31CD}"/>
              </a:ext>
            </a:extLst>
          </p:cNvPr>
          <p:cNvSpPr/>
          <p:nvPr/>
        </p:nvSpPr>
        <p:spPr bwMode="auto">
          <a:xfrm>
            <a:off x="6307422" y="3269627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</p:txBody>
      </p:sp>
      <p:sp>
        <p:nvSpPr>
          <p:cNvPr id="20" name="Oval 15">
            <a:extLst>
              <a:ext uri="{FF2B5EF4-FFF2-40B4-BE49-F238E27FC236}">
                <a16:creationId xmlns:a16="http://schemas.microsoft.com/office/drawing/2014/main" id="{C72E6A35-3CDB-499B-9439-2535104FCE1B}"/>
              </a:ext>
            </a:extLst>
          </p:cNvPr>
          <p:cNvSpPr/>
          <p:nvPr/>
        </p:nvSpPr>
        <p:spPr bwMode="auto">
          <a:xfrm>
            <a:off x="6328910" y="4183371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ea typeface="Segoe UI" pitchFamily="34" charset="0"/>
              <a:cs typeface="Montserrat Classic" panose="020B0604020202020204" charset="0"/>
            </a:endParaRPr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FAA9F283-952D-41F7-BD5C-F6AC1FD41CF7}"/>
              </a:ext>
            </a:extLst>
          </p:cNvPr>
          <p:cNvSpPr/>
          <p:nvPr/>
        </p:nvSpPr>
        <p:spPr bwMode="auto">
          <a:xfrm>
            <a:off x="6317961" y="3739649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ea typeface="Segoe UI" pitchFamily="34" charset="0"/>
              <a:cs typeface="Montserrat Classic" panose="020B0604020202020204" charset="0"/>
            </a:endParaRPr>
          </a:p>
        </p:txBody>
      </p:sp>
      <p:sp>
        <p:nvSpPr>
          <p:cNvPr id="22" name="Oval 16">
            <a:extLst>
              <a:ext uri="{FF2B5EF4-FFF2-40B4-BE49-F238E27FC236}">
                <a16:creationId xmlns:a16="http://schemas.microsoft.com/office/drawing/2014/main" id="{534E7D45-CFA3-42ED-ACEC-07477E98AB1E}"/>
              </a:ext>
            </a:extLst>
          </p:cNvPr>
          <p:cNvSpPr/>
          <p:nvPr/>
        </p:nvSpPr>
        <p:spPr bwMode="auto">
          <a:xfrm>
            <a:off x="6317961" y="4611215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ea typeface="Segoe UI" pitchFamily="34" charset="0"/>
              <a:cs typeface="Montserrat Classic" panose="020B0604020202020204" charset="0"/>
            </a:endParaRPr>
          </a:p>
        </p:txBody>
      </p:sp>
      <p:sp>
        <p:nvSpPr>
          <p:cNvPr id="33" name="Oval 14">
            <a:extLst>
              <a:ext uri="{FF2B5EF4-FFF2-40B4-BE49-F238E27FC236}">
                <a16:creationId xmlns:a16="http://schemas.microsoft.com/office/drawing/2014/main" id="{09372E95-C45F-4051-8570-15D089ED4D79}"/>
              </a:ext>
            </a:extLst>
          </p:cNvPr>
          <p:cNvSpPr/>
          <p:nvPr/>
        </p:nvSpPr>
        <p:spPr bwMode="auto">
          <a:xfrm>
            <a:off x="6323641" y="2803883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8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6611517"/>
            <a:ext cx="6562593" cy="24648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684705" y="1157643"/>
            <a:ext cx="436344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7759"/>
              </a:lnSpc>
            </a:pPr>
            <a:r>
              <a:rPr lang="pt-BR" sz="7460" spc="-149" dirty="0">
                <a:solidFill>
                  <a:srgbClr val="FFFFFF"/>
                </a:solidFill>
                <a:latin typeface="Arial" panose="020B0604020202020204" pitchFamily="34" charset="0"/>
              </a:rPr>
              <a:t>Agenda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31599" y="1224002"/>
            <a:ext cx="4706645" cy="470664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4349" y="1016753"/>
            <a:ext cx="2560572" cy="5121143"/>
          </a:xfrm>
          <a:prstGeom prst="rect">
            <a:avLst/>
          </a:prstGeom>
        </p:spPr>
      </p:pic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30368" y="1422781"/>
            <a:ext cx="4309105" cy="4309087"/>
            <a:chOff x="0" y="0"/>
            <a:chExt cx="6350000" cy="63499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97" t="-545" r="-1797" b="-545"/>
              </a:stretch>
            </a:blipFill>
          </p:spPr>
          <p:txBody>
            <a:bodyPr/>
            <a:lstStyle/>
            <a:p>
              <a:endParaRPr lang="pt-BR" dirty="0">
                <a:latin typeface="Arial" panose="020B0604020202020204" pitchFamily="34" charset="0"/>
              </a:endParaRPr>
            </a:p>
          </p:txBody>
        </p: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1636C78-6789-4D62-AC22-81C32CA53430}"/>
              </a:ext>
            </a:extLst>
          </p:cNvPr>
          <p:cNvSpPr txBox="1">
            <a:spLocks/>
          </p:cNvSpPr>
          <p:nvPr/>
        </p:nvSpPr>
        <p:spPr>
          <a:xfrm>
            <a:off x="6517597" y="2132855"/>
            <a:ext cx="5123019" cy="38418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PowerAutomate</a:t>
            </a: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</a:t>
            </a: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Aplicabilidade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Triggers e </a:t>
            </a:r>
            <a:r>
              <a:rPr lang="pt-BR" sz="1400" b="1" dirty="0" err="1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Actions</a:t>
            </a:r>
            <a:endParaRPr lang="pt-BR" sz="14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Conectores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Filtros </a:t>
            </a:r>
            <a:r>
              <a:rPr lang="pt-BR" sz="1400" b="1" dirty="0" err="1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OData</a:t>
            </a: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 e </a:t>
            </a:r>
            <a:r>
              <a:rPr lang="pt-BR" sz="1400" b="1" dirty="0" err="1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Fetch</a:t>
            </a: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 XML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CRUD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Exportar e Importar Fluxos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Gerenciamento de fluxos por soluções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</a:t>
            </a: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	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	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</p:txBody>
      </p:sp>
      <p:sp>
        <p:nvSpPr>
          <p:cNvPr id="16" name="Oval 13">
            <a:extLst>
              <a:ext uri="{FF2B5EF4-FFF2-40B4-BE49-F238E27FC236}">
                <a16:creationId xmlns:a16="http://schemas.microsoft.com/office/drawing/2014/main" id="{6C1C33E0-DA11-45FA-948A-3AFF4B88C87D}"/>
              </a:ext>
            </a:extLst>
          </p:cNvPr>
          <p:cNvSpPr/>
          <p:nvPr/>
        </p:nvSpPr>
        <p:spPr bwMode="auto">
          <a:xfrm>
            <a:off x="6317961" y="2352088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ea typeface="Segoe UI" pitchFamily="34" charset="0"/>
              <a:cs typeface="Montserrat Classic" panose="020B0604020202020204" charset="0"/>
            </a:endParaRPr>
          </a:p>
        </p:txBody>
      </p:sp>
      <p:sp>
        <p:nvSpPr>
          <p:cNvPr id="17" name="Oval 14">
            <a:extLst>
              <a:ext uri="{FF2B5EF4-FFF2-40B4-BE49-F238E27FC236}">
                <a16:creationId xmlns:a16="http://schemas.microsoft.com/office/drawing/2014/main" id="{4ACC4182-FFF7-4BBC-9545-825ED0DD31CD}"/>
              </a:ext>
            </a:extLst>
          </p:cNvPr>
          <p:cNvSpPr/>
          <p:nvPr/>
        </p:nvSpPr>
        <p:spPr bwMode="auto">
          <a:xfrm>
            <a:off x="6328910" y="3178547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</p:txBody>
      </p:sp>
      <p:sp>
        <p:nvSpPr>
          <p:cNvPr id="20" name="Oval 15">
            <a:extLst>
              <a:ext uri="{FF2B5EF4-FFF2-40B4-BE49-F238E27FC236}">
                <a16:creationId xmlns:a16="http://schemas.microsoft.com/office/drawing/2014/main" id="{C72E6A35-3CDB-499B-9439-2535104FCE1B}"/>
              </a:ext>
            </a:extLst>
          </p:cNvPr>
          <p:cNvSpPr/>
          <p:nvPr/>
        </p:nvSpPr>
        <p:spPr bwMode="auto">
          <a:xfrm>
            <a:off x="6339421" y="3848920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ea typeface="Segoe UI" pitchFamily="34" charset="0"/>
              <a:cs typeface="Montserrat Classic" panose="020B0604020202020204" charset="0"/>
            </a:endParaRPr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FAA9F283-952D-41F7-BD5C-F6AC1FD41CF7}"/>
              </a:ext>
            </a:extLst>
          </p:cNvPr>
          <p:cNvSpPr/>
          <p:nvPr/>
        </p:nvSpPr>
        <p:spPr bwMode="auto">
          <a:xfrm>
            <a:off x="6342296" y="3505988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ea typeface="Segoe UI" pitchFamily="34" charset="0"/>
              <a:cs typeface="Montserrat Classic" panose="020B0604020202020204" charset="0"/>
            </a:endParaRPr>
          </a:p>
        </p:txBody>
      </p:sp>
      <p:sp>
        <p:nvSpPr>
          <p:cNvPr id="33" name="Oval 14">
            <a:extLst>
              <a:ext uri="{FF2B5EF4-FFF2-40B4-BE49-F238E27FC236}">
                <a16:creationId xmlns:a16="http://schemas.microsoft.com/office/drawing/2014/main" id="{09372E95-C45F-4051-8570-15D089ED4D79}"/>
              </a:ext>
            </a:extLst>
          </p:cNvPr>
          <p:cNvSpPr/>
          <p:nvPr/>
        </p:nvSpPr>
        <p:spPr bwMode="auto">
          <a:xfrm>
            <a:off x="6323641" y="2803883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</p:txBody>
      </p:sp>
      <p:sp>
        <p:nvSpPr>
          <p:cNvPr id="5" name="Oval 15">
            <a:extLst>
              <a:ext uri="{FF2B5EF4-FFF2-40B4-BE49-F238E27FC236}">
                <a16:creationId xmlns:a16="http://schemas.microsoft.com/office/drawing/2014/main" id="{CEC336CC-B179-42FA-C7AF-AB1017DF21CA}"/>
              </a:ext>
            </a:extLst>
          </p:cNvPr>
          <p:cNvSpPr/>
          <p:nvPr/>
        </p:nvSpPr>
        <p:spPr bwMode="auto">
          <a:xfrm>
            <a:off x="6323990" y="4177998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ea typeface="Segoe UI" pitchFamily="34" charset="0"/>
              <a:cs typeface="Montserrat Classic" panose="020B0604020202020204" charset="0"/>
            </a:endParaRPr>
          </a:p>
        </p:txBody>
      </p:sp>
      <p:sp>
        <p:nvSpPr>
          <p:cNvPr id="8" name="Oval 15">
            <a:extLst>
              <a:ext uri="{FF2B5EF4-FFF2-40B4-BE49-F238E27FC236}">
                <a16:creationId xmlns:a16="http://schemas.microsoft.com/office/drawing/2014/main" id="{11893C86-B83E-A0CC-383B-483E671690A6}"/>
              </a:ext>
            </a:extLst>
          </p:cNvPr>
          <p:cNvSpPr/>
          <p:nvPr/>
        </p:nvSpPr>
        <p:spPr bwMode="auto">
          <a:xfrm>
            <a:off x="6336302" y="4501252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ea typeface="Segoe UI" pitchFamily="34" charset="0"/>
              <a:cs typeface="Montserrat Classic" panose="020B0604020202020204" charset="0"/>
            </a:endParaRPr>
          </a:p>
        </p:txBody>
      </p:sp>
      <p:sp>
        <p:nvSpPr>
          <p:cNvPr id="14" name="Oval 15">
            <a:extLst>
              <a:ext uri="{FF2B5EF4-FFF2-40B4-BE49-F238E27FC236}">
                <a16:creationId xmlns:a16="http://schemas.microsoft.com/office/drawing/2014/main" id="{351F6BD7-BC88-2D24-8D37-C19B645E4B19}"/>
              </a:ext>
            </a:extLst>
          </p:cNvPr>
          <p:cNvSpPr/>
          <p:nvPr/>
        </p:nvSpPr>
        <p:spPr bwMode="auto">
          <a:xfrm>
            <a:off x="6317961" y="4822966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ea typeface="Segoe UI" pitchFamily="34" charset="0"/>
              <a:cs typeface="Montserrat Classi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675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6611517"/>
            <a:ext cx="6562593" cy="24648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684705" y="1157643"/>
            <a:ext cx="436344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7759"/>
              </a:lnSpc>
            </a:pPr>
            <a:r>
              <a:rPr lang="pt-BR" sz="7460" spc="-149" dirty="0">
                <a:solidFill>
                  <a:srgbClr val="FFFFFF"/>
                </a:solidFill>
                <a:latin typeface="Arial" panose="020B0604020202020204" pitchFamily="34" charset="0"/>
              </a:rPr>
              <a:t>Agenda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31599" y="1224002"/>
            <a:ext cx="4706645" cy="470664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4349" y="1016753"/>
            <a:ext cx="2560572" cy="5121143"/>
          </a:xfrm>
          <a:prstGeom prst="rect">
            <a:avLst/>
          </a:prstGeom>
        </p:spPr>
      </p:pic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30368" y="1422781"/>
            <a:ext cx="4309105" cy="4309087"/>
            <a:chOff x="0" y="0"/>
            <a:chExt cx="6350000" cy="63499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97" t="-545" r="-1797" b="-545"/>
              </a:stretch>
            </a:blipFill>
          </p:spPr>
          <p:txBody>
            <a:bodyPr/>
            <a:lstStyle/>
            <a:p>
              <a:endParaRPr lang="pt-BR" dirty="0">
                <a:latin typeface="Arial" panose="020B0604020202020204" pitchFamily="34" charset="0"/>
              </a:endParaRPr>
            </a:p>
          </p:txBody>
        </p: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1636C78-6789-4D62-AC22-81C32CA53430}"/>
              </a:ext>
            </a:extLst>
          </p:cNvPr>
          <p:cNvSpPr txBox="1">
            <a:spLocks/>
          </p:cNvSpPr>
          <p:nvPr/>
        </p:nvSpPr>
        <p:spPr>
          <a:xfrm>
            <a:off x="6517597" y="2132855"/>
            <a:ext cx="5123019" cy="38418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JavaScript</a:t>
            </a: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</a:t>
            </a: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Aplicabilidade</a:t>
            </a: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</a:t>
            </a: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Framework do CRM</a:t>
            </a: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Ações do JS (</a:t>
            </a:r>
            <a:r>
              <a:rPr lang="pt-BR" sz="1400" b="1" dirty="0" err="1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onLoad</a:t>
            </a: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, </a:t>
            </a:r>
            <a:r>
              <a:rPr lang="pt-BR" sz="1400" b="1" dirty="0" err="1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onChange</a:t>
            </a: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, </a:t>
            </a:r>
            <a:r>
              <a:rPr lang="pt-BR" sz="1400" b="1" dirty="0" err="1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onSave</a:t>
            </a: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</a:t>
            </a:r>
            <a:r>
              <a:rPr lang="pt-BR" sz="1400" b="1" dirty="0" err="1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formContext</a:t>
            </a:r>
            <a:endParaRPr lang="pt-BR" sz="14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</a:t>
            </a:r>
            <a:r>
              <a:rPr lang="pt-BR" sz="1400" b="1" dirty="0" err="1">
                <a:solidFill>
                  <a:schemeClr val="bg1"/>
                </a:solidFill>
                <a:latin typeface="Arial" panose="020B0604020202020204" pitchFamily="34" charset="0"/>
              </a:rPr>
              <a:t>Xrm.WebApi</a:t>
            </a: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</a:rPr>
              <a:t> (CRUD)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API REST e filtros ODATA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</a:t>
            </a: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	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	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</p:txBody>
      </p:sp>
      <p:sp>
        <p:nvSpPr>
          <p:cNvPr id="16" name="Oval 13">
            <a:extLst>
              <a:ext uri="{FF2B5EF4-FFF2-40B4-BE49-F238E27FC236}">
                <a16:creationId xmlns:a16="http://schemas.microsoft.com/office/drawing/2014/main" id="{6C1C33E0-DA11-45FA-948A-3AFF4B88C87D}"/>
              </a:ext>
            </a:extLst>
          </p:cNvPr>
          <p:cNvSpPr/>
          <p:nvPr/>
        </p:nvSpPr>
        <p:spPr bwMode="auto">
          <a:xfrm>
            <a:off x="6317961" y="2352088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ea typeface="Segoe UI" pitchFamily="34" charset="0"/>
              <a:cs typeface="Montserrat Classic" panose="020B0604020202020204" charset="0"/>
            </a:endParaRPr>
          </a:p>
        </p:txBody>
      </p:sp>
      <p:sp>
        <p:nvSpPr>
          <p:cNvPr id="17" name="Oval 14">
            <a:extLst>
              <a:ext uri="{FF2B5EF4-FFF2-40B4-BE49-F238E27FC236}">
                <a16:creationId xmlns:a16="http://schemas.microsoft.com/office/drawing/2014/main" id="{4ACC4182-FFF7-4BBC-9545-825ED0DD31CD}"/>
              </a:ext>
            </a:extLst>
          </p:cNvPr>
          <p:cNvSpPr/>
          <p:nvPr/>
        </p:nvSpPr>
        <p:spPr bwMode="auto">
          <a:xfrm>
            <a:off x="6307422" y="3269627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</p:txBody>
      </p:sp>
      <p:sp>
        <p:nvSpPr>
          <p:cNvPr id="20" name="Oval 15">
            <a:extLst>
              <a:ext uri="{FF2B5EF4-FFF2-40B4-BE49-F238E27FC236}">
                <a16:creationId xmlns:a16="http://schemas.microsoft.com/office/drawing/2014/main" id="{C72E6A35-3CDB-499B-9439-2535104FCE1B}"/>
              </a:ext>
            </a:extLst>
          </p:cNvPr>
          <p:cNvSpPr/>
          <p:nvPr/>
        </p:nvSpPr>
        <p:spPr bwMode="auto">
          <a:xfrm>
            <a:off x="6328910" y="4183371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ea typeface="Segoe UI" pitchFamily="34" charset="0"/>
              <a:cs typeface="Montserrat Classic" panose="020B0604020202020204" charset="0"/>
            </a:endParaRPr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FAA9F283-952D-41F7-BD5C-F6AC1FD41CF7}"/>
              </a:ext>
            </a:extLst>
          </p:cNvPr>
          <p:cNvSpPr/>
          <p:nvPr/>
        </p:nvSpPr>
        <p:spPr bwMode="auto">
          <a:xfrm>
            <a:off x="6317961" y="3739649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ea typeface="Segoe UI" pitchFamily="34" charset="0"/>
              <a:cs typeface="Montserrat Classic" panose="020B0604020202020204" charset="0"/>
            </a:endParaRPr>
          </a:p>
        </p:txBody>
      </p:sp>
      <p:sp>
        <p:nvSpPr>
          <p:cNvPr id="33" name="Oval 14">
            <a:extLst>
              <a:ext uri="{FF2B5EF4-FFF2-40B4-BE49-F238E27FC236}">
                <a16:creationId xmlns:a16="http://schemas.microsoft.com/office/drawing/2014/main" id="{09372E95-C45F-4051-8570-15D089ED4D79}"/>
              </a:ext>
            </a:extLst>
          </p:cNvPr>
          <p:cNvSpPr/>
          <p:nvPr/>
        </p:nvSpPr>
        <p:spPr bwMode="auto">
          <a:xfrm>
            <a:off x="6323641" y="2803883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</p:txBody>
      </p:sp>
      <p:sp>
        <p:nvSpPr>
          <p:cNvPr id="3" name="Oval 15">
            <a:extLst>
              <a:ext uri="{FF2B5EF4-FFF2-40B4-BE49-F238E27FC236}">
                <a16:creationId xmlns:a16="http://schemas.microsoft.com/office/drawing/2014/main" id="{79F6FE8A-1677-AF33-30A7-8763491C3C1E}"/>
              </a:ext>
            </a:extLst>
          </p:cNvPr>
          <p:cNvSpPr/>
          <p:nvPr/>
        </p:nvSpPr>
        <p:spPr bwMode="auto">
          <a:xfrm>
            <a:off x="6328910" y="4618831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ea typeface="Segoe UI" pitchFamily="34" charset="0"/>
              <a:cs typeface="Montserrat Classi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76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6611517"/>
            <a:ext cx="6562593" cy="24648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684705" y="1157643"/>
            <a:ext cx="436344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7759"/>
              </a:lnSpc>
            </a:pPr>
            <a:r>
              <a:rPr lang="pt-BR" sz="7460" spc="-149" dirty="0">
                <a:solidFill>
                  <a:srgbClr val="FFFFFF"/>
                </a:solidFill>
                <a:latin typeface="Arial" panose="020B0604020202020204" pitchFamily="34" charset="0"/>
              </a:rPr>
              <a:t>Agenda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31599" y="1224002"/>
            <a:ext cx="4706645" cy="470664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4349" y="1016753"/>
            <a:ext cx="2560572" cy="5121143"/>
          </a:xfrm>
          <a:prstGeom prst="rect">
            <a:avLst/>
          </a:prstGeom>
        </p:spPr>
      </p:pic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30368" y="1422781"/>
            <a:ext cx="4309105" cy="4309087"/>
            <a:chOff x="0" y="0"/>
            <a:chExt cx="6350000" cy="63499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97" t="-545" r="-1797" b="-545"/>
              </a:stretch>
            </a:blipFill>
          </p:spPr>
          <p:txBody>
            <a:bodyPr/>
            <a:lstStyle/>
            <a:p>
              <a:endParaRPr lang="pt-BR" dirty="0">
                <a:latin typeface="Arial" panose="020B0604020202020204" pitchFamily="34" charset="0"/>
              </a:endParaRPr>
            </a:p>
          </p:txBody>
        </p: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1636C78-6789-4D62-AC22-81C32CA53430}"/>
              </a:ext>
            </a:extLst>
          </p:cNvPr>
          <p:cNvSpPr txBox="1">
            <a:spLocks/>
          </p:cNvSpPr>
          <p:nvPr/>
        </p:nvSpPr>
        <p:spPr>
          <a:xfrm>
            <a:off x="6517597" y="2132855"/>
            <a:ext cx="5123019" cy="38418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Plugin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</a:t>
            </a: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Aplicabilidade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Framework Microsoft XRM SDK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</a:t>
            </a:r>
            <a:r>
              <a:rPr lang="pt-BR" sz="1400" b="1" dirty="0" err="1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PluginRegistration</a:t>
            </a: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 (Eventos e modos)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Detalhes sobre </a:t>
            </a:r>
            <a:r>
              <a:rPr lang="pt-BR" sz="1400" b="1" dirty="0" err="1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step</a:t>
            </a: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, </a:t>
            </a:r>
            <a:r>
              <a:rPr lang="pt-BR" sz="1400" b="1" dirty="0" err="1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image</a:t>
            </a:r>
            <a:endParaRPr lang="pt-BR" sz="14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Contexto, </a:t>
            </a:r>
            <a:r>
              <a:rPr lang="pt-BR" sz="1400" b="1" dirty="0" err="1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service</a:t>
            </a: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, trace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CRUD</a:t>
            </a: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Entity, </a:t>
            </a:r>
            <a:r>
              <a:rPr lang="pt-BR" sz="1400" b="1" dirty="0" err="1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EntityCollection</a:t>
            </a: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, </a:t>
            </a:r>
            <a:r>
              <a:rPr lang="pt-BR" sz="1400" b="1" dirty="0" err="1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QueryExpression</a:t>
            </a: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, Money, </a:t>
            </a:r>
            <a:r>
              <a:rPr lang="pt-BR" sz="1400" b="1" dirty="0" err="1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OptionSet</a:t>
            </a: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, </a:t>
            </a:r>
            <a:r>
              <a:rPr lang="pt-BR" sz="1400" b="1" dirty="0" err="1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EntityReference</a:t>
            </a: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, </a:t>
            </a:r>
            <a:r>
              <a:rPr lang="pt-BR" sz="1400" b="1" dirty="0" err="1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DateTime</a:t>
            </a:r>
            <a:endParaRPr lang="pt-BR" sz="14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	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Montserrat Classic" panose="020B0604020202020204" charset="0"/>
              </a:rPr>
              <a:t>		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</p:txBody>
      </p:sp>
      <p:sp>
        <p:nvSpPr>
          <p:cNvPr id="16" name="Oval 13">
            <a:extLst>
              <a:ext uri="{FF2B5EF4-FFF2-40B4-BE49-F238E27FC236}">
                <a16:creationId xmlns:a16="http://schemas.microsoft.com/office/drawing/2014/main" id="{6C1C33E0-DA11-45FA-948A-3AFF4B88C87D}"/>
              </a:ext>
            </a:extLst>
          </p:cNvPr>
          <p:cNvSpPr/>
          <p:nvPr/>
        </p:nvSpPr>
        <p:spPr bwMode="auto">
          <a:xfrm>
            <a:off x="6317961" y="2352088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ea typeface="Segoe UI" pitchFamily="34" charset="0"/>
              <a:cs typeface="Montserrat Classic" panose="020B0604020202020204" charset="0"/>
            </a:endParaRPr>
          </a:p>
        </p:txBody>
      </p:sp>
      <p:sp>
        <p:nvSpPr>
          <p:cNvPr id="17" name="Oval 14">
            <a:extLst>
              <a:ext uri="{FF2B5EF4-FFF2-40B4-BE49-F238E27FC236}">
                <a16:creationId xmlns:a16="http://schemas.microsoft.com/office/drawing/2014/main" id="{4ACC4182-FFF7-4BBC-9545-825ED0DD31CD}"/>
              </a:ext>
            </a:extLst>
          </p:cNvPr>
          <p:cNvSpPr/>
          <p:nvPr/>
        </p:nvSpPr>
        <p:spPr bwMode="auto">
          <a:xfrm>
            <a:off x="6307422" y="3269627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</p:txBody>
      </p:sp>
      <p:sp>
        <p:nvSpPr>
          <p:cNvPr id="20" name="Oval 15">
            <a:extLst>
              <a:ext uri="{FF2B5EF4-FFF2-40B4-BE49-F238E27FC236}">
                <a16:creationId xmlns:a16="http://schemas.microsoft.com/office/drawing/2014/main" id="{C72E6A35-3CDB-499B-9439-2535104FCE1B}"/>
              </a:ext>
            </a:extLst>
          </p:cNvPr>
          <p:cNvSpPr/>
          <p:nvPr/>
        </p:nvSpPr>
        <p:spPr bwMode="auto">
          <a:xfrm>
            <a:off x="6307421" y="4116524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ea typeface="Segoe UI" pitchFamily="34" charset="0"/>
              <a:cs typeface="Montserrat Classic" panose="020B0604020202020204" charset="0"/>
            </a:endParaRPr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FAA9F283-952D-41F7-BD5C-F6AC1FD41CF7}"/>
              </a:ext>
            </a:extLst>
          </p:cNvPr>
          <p:cNvSpPr/>
          <p:nvPr/>
        </p:nvSpPr>
        <p:spPr bwMode="auto">
          <a:xfrm>
            <a:off x="6317961" y="3739649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ea typeface="Segoe UI" pitchFamily="34" charset="0"/>
              <a:cs typeface="Montserrat Classic" panose="020B0604020202020204" charset="0"/>
            </a:endParaRPr>
          </a:p>
        </p:txBody>
      </p:sp>
      <p:sp>
        <p:nvSpPr>
          <p:cNvPr id="33" name="Oval 14">
            <a:extLst>
              <a:ext uri="{FF2B5EF4-FFF2-40B4-BE49-F238E27FC236}">
                <a16:creationId xmlns:a16="http://schemas.microsoft.com/office/drawing/2014/main" id="{09372E95-C45F-4051-8570-15D089ED4D79}"/>
              </a:ext>
            </a:extLst>
          </p:cNvPr>
          <p:cNvSpPr/>
          <p:nvPr/>
        </p:nvSpPr>
        <p:spPr bwMode="auto">
          <a:xfrm>
            <a:off x="6323641" y="2803883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Montserrat Classic" panose="020B0604020202020204" charset="0"/>
            </a:endParaRPr>
          </a:p>
        </p:txBody>
      </p:sp>
      <p:sp>
        <p:nvSpPr>
          <p:cNvPr id="2" name="Oval 15">
            <a:extLst>
              <a:ext uri="{FF2B5EF4-FFF2-40B4-BE49-F238E27FC236}">
                <a16:creationId xmlns:a16="http://schemas.microsoft.com/office/drawing/2014/main" id="{2132D788-84BD-6BCF-C76D-E59D31FA3A48}"/>
              </a:ext>
            </a:extLst>
          </p:cNvPr>
          <p:cNvSpPr/>
          <p:nvPr/>
        </p:nvSpPr>
        <p:spPr bwMode="auto">
          <a:xfrm>
            <a:off x="6307420" y="4502189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ea typeface="Segoe UI" pitchFamily="34" charset="0"/>
              <a:cs typeface="Montserrat Classic" panose="020B0604020202020204" charset="0"/>
            </a:endParaRPr>
          </a:p>
        </p:txBody>
      </p:sp>
      <p:sp>
        <p:nvSpPr>
          <p:cNvPr id="3" name="Oval 15">
            <a:extLst>
              <a:ext uri="{FF2B5EF4-FFF2-40B4-BE49-F238E27FC236}">
                <a16:creationId xmlns:a16="http://schemas.microsoft.com/office/drawing/2014/main" id="{132D08FB-A260-E36F-93D7-77027C300C38}"/>
              </a:ext>
            </a:extLst>
          </p:cNvPr>
          <p:cNvSpPr/>
          <p:nvPr/>
        </p:nvSpPr>
        <p:spPr bwMode="auto">
          <a:xfrm>
            <a:off x="6307419" y="4795317"/>
            <a:ext cx="177737" cy="177737"/>
          </a:xfrm>
          <a:prstGeom prst="ellipse">
            <a:avLst/>
          </a:prstGeom>
          <a:solidFill>
            <a:srgbClr val="EDBB5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ea typeface="Segoe UI" pitchFamily="34" charset="0"/>
              <a:cs typeface="Montserrat Classi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991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12A23E-5F34-4E9A-854E-65B14D9E0F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2263" y="350419"/>
            <a:ext cx="11163868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lang="en-US" altLang="ko-KR" sz="28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pt-BR" sz="1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Download Visual Studio Community</a:t>
            </a:r>
            <a:endParaRPr lang="en-US" altLang="ko-K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1857A65-B50E-18C6-A051-B6BB7AE6387A}"/>
              </a:ext>
            </a:extLst>
          </p:cNvPr>
          <p:cNvSpPr txBox="1"/>
          <p:nvPr/>
        </p:nvSpPr>
        <p:spPr>
          <a:xfrm>
            <a:off x="532263" y="1344694"/>
            <a:ext cx="10675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0" i="0" u="none" strike="noStrike" baseline="0" dirty="0">
                <a:solidFill>
                  <a:srgbClr val="BEBEBE"/>
                </a:solidFill>
                <a:latin typeface="Arial" panose="020B0604020202020204" pitchFamily="34" charset="0"/>
              </a:rPr>
              <a:t>•</a:t>
            </a:r>
            <a:r>
              <a:rPr lang="pt-PT" sz="1800" b="0" i="0" u="none" strike="noStrike" baseline="0" dirty="0">
                <a:solidFill>
                  <a:srgbClr val="BEBEBE"/>
                </a:solidFill>
                <a:latin typeface="Calibri" panose="020F0502020204030204" pitchFamily="34" charset="0"/>
              </a:rPr>
              <a:t>Acesse a url: https://visualstudio.microsoft.com/pt-br/vs/community/</a:t>
            </a:r>
          </a:p>
          <a:p>
            <a:r>
              <a:rPr lang="pt-PT" sz="1800" b="0" i="0" u="none" strike="noStrike" baseline="0" dirty="0">
                <a:solidFill>
                  <a:srgbClr val="BEBEBE"/>
                </a:solidFill>
                <a:latin typeface="Arial" panose="020B0604020202020204" pitchFamily="34" charset="0"/>
              </a:rPr>
              <a:t>•</a:t>
            </a:r>
            <a:r>
              <a:rPr lang="pt-PT" sz="1800" b="0" i="0" u="none" strike="noStrike" baseline="0" dirty="0">
                <a:solidFill>
                  <a:srgbClr val="BEBEBE"/>
                </a:solidFill>
                <a:latin typeface="Calibri" panose="020F0502020204030204" pitchFamily="34" charset="0"/>
              </a:rPr>
              <a:t>Cliente em “Baixar o Visual Studio”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021E9C-6370-FA5F-01F5-44BDCA9C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58" y="2051329"/>
            <a:ext cx="10311833" cy="382385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47E2E5A-1EE0-0E49-3B73-20AC62FDD09D}"/>
              </a:ext>
            </a:extLst>
          </p:cNvPr>
          <p:cNvSpPr/>
          <p:nvPr/>
        </p:nvSpPr>
        <p:spPr>
          <a:xfrm>
            <a:off x="8019875" y="6107185"/>
            <a:ext cx="1560353" cy="620786"/>
          </a:xfrm>
          <a:prstGeom prst="rect">
            <a:avLst/>
          </a:prstGeom>
          <a:solidFill>
            <a:srgbClr val="2623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856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12A23E-5F34-4E9A-854E-65B14D9E0F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2263" y="350419"/>
            <a:ext cx="11163868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lang="en-US" altLang="ko-KR" sz="28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pt-BR" sz="1800" b="1" i="0" u="none" strike="noStrike" baseline="0" dirty="0" err="1">
                <a:solidFill>
                  <a:srgbClr val="FFFFFF"/>
                </a:solidFill>
                <a:latin typeface="Arial" panose="020B0604020202020204" pitchFamily="34" charset="0"/>
              </a:rPr>
              <a:t>ConfiguraçõesVisual</a:t>
            </a:r>
            <a:r>
              <a:rPr lang="pt-BR" sz="1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 Studio Community</a:t>
            </a:r>
            <a:endParaRPr lang="en-US" altLang="ko-K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1857A65-B50E-18C6-A051-B6BB7AE6387A}"/>
              </a:ext>
            </a:extLst>
          </p:cNvPr>
          <p:cNvSpPr txBox="1"/>
          <p:nvPr/>
        </p:nvSpPr>
        <p:spPr>
          <a:xfrm>
            <a:off x="532263" y="1344694"/>
            <a:ext cx="1067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0" i="0" u="none" strike="noStrike" baseline="0" dirty="0">
                <a:solidFill>
                  <a:srgbClr val="BEBEBE"/>
                </a:solidFill>
                <a:latin typeface="Calibri" panose="020F0502020204030204" pitchFamily="34" charset="0"/>
              </a:rPr>
              <a:t>Na guia “Cargas de Trabalho”, marque a opção “ASP.NET e desenvolvimento Web”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47E2E5A-1EE0-0E49-3B73-20AC62FDD09D}"/>
              </a:ext>
            </a:extLst>
          </p:cNvPr>
          <p:cNvSpPr/>
          <p:nvPr/>
        </p:nvSpPr>
        <p:spPr>
          <a:xfrm>
            <a:off x="8019875" y="6107185"/>
            <a:ext cx="1560353" cy="620786"/>
          </a:xfrm>
          <a:prstGeom prst="rect">
            <a:avLst/>
          </a:prstGeom>
          <a:solidFill>
            <a:srgbClr val="2623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AA75B59-BCD8-0905-2611-14C10FA4A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511" y="1832751"/>
            <a:ext cx="7402717" cy="41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31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412A23E-5F34-4E9A-854E-65B14D9E0F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2263" y="350419"/>
            <a:ext cx="11163868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lang="en-US" altLang="ko-KR" sz="28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pt-BR" sz="1800" b="1" i="0" u="none" strike="noStrike" baseline="0" dirty="0" err="1">
                <a:solidFill>
                  <a:srgbClr val="FFFFFF"/>
                </a:solidFill>
                <a:latin typeface="Arial" panose="020B0604020202020204" pitchFamily="34" charset="0"/>
              </a:rPr>
              <a:t>ConfiguraçõesVisual</a:t>
            </a:r>
            <a:r>
              <a:rPr lang="pt-BR" sz="1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 Studio Community</a:t>
            </a:r>
            <a:endParaRPr lang="en-US" altLang="ko-K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1857A65-B50E-18C6-A051-B6BB7AE6387A}"/>
              </a:ext>
            </a:extLst>
          </p:cNvPr>
          <p:cNvSpPr txBox="1"/>
          <p:nvPr/>
        </p:nvSpPr>
        <p:spPr>
          <a:xfrm>
            <a:off x="532263" y="1344694"/>
            <a:ext cx="10675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0" i="0" u="none" strike="noStrike" baseline="0" dirty="0">
                <a:solidFill>
                  <a:srgbClr val="BEBEBE"/>
                </a:solidFill>
                <a:latin typeface="Calibri" panose="020F0502020204030204" pitchFamily="34" charset="0"/>
              </a:rPr>
              <a:t>Na guia “Componentes Individuais”, procure e marque a opção “Pacote de direcionamento do Net Framework 4.6.2” e depois clicar em instalar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47E2E5A-1EE0-0E49-3B73-20AC62FDD09D}"/>
              </a:ext>
            </a:extLst>
          </p:cNvPr>
          <p:cNvSpPr/>
          <p:nvPr/>
        </p:nvSpPr>
        <p:spPr>
          <a:xfrm>
            <a:off x="8019875" y="6107185"/>
            <a:ext cx="1560353" cy="620786"/>
          </a:xfrm>
          <a:prstGeom prst="rect">
            <a:avLst/>
          </a:prstGeom>
          <a:solidFill>
            <a:srgbClr val="2623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F1058F9-F41D-B976-5467-7EF16C0D1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26" y="2035719"/>
            <a:ext cx="7200748" cy="40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9190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A5D62">
            <a:alpha val="38000"/>
          </a:srgbClr>
        </a:solid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marL="0" marR="0" indent="0" algn="ctr" defTabSz="914286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Arial"/>
            <a:cs typeface="+mn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e6ba03a-df07-4c69-a7c7-82c8794d76ee">
      <Terms xmlns="http://schemas.microsoft.com/office/infopath/2007/PartnerControls"/>
    </lcf76f155ced4ddcb4097134ff3c332f>
    <TaxCatchAll xmlns="162edf44-6cd8-4e77-b77d-df26f6a9442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391100652CC5849BE762B38E864B422" ma:contentTypeVersion="15" ma:contentTypeDescription="Crie um novo documento." ma:contentTypeScope="" ma:versionID="dc6d242c948ff88fcfb658d14cccd4c7">
  <xsd:schema xmlns:xsd="http://www.w3.org/2001/XMLSchema" xmlns:xs="http://www.w3.org/2001/XMLSchema" xmlns:p="http://schemas.microsoft.com/office/2006/metadata/properties" xmlns:ns2="de6ba03a-df07-4c69-a7c7-82c8794d76ee" xmlns:ns3="162edf44-6cd8-4e77-b77d-df26f6a94421" targetNamespace="http://schemas.microsoft.com/office/2006/metadata/properties" ma:root="true" ma:fieldsID="ab24bdf56b59563f423c18e1f19fd68d" ns2:_="" ns3:_="">
    <xsd:import namespace="de6ba03a-df07-4c69-a7c7-82c8794d76ee"/>
    <xsd:import namespace="162edf44-6cd8-4e77-b77d-df26f6a944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6ba03a-df07-4c69-a7c7-82c8794d76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8107e525-7f50-4925-be94-3188ec85c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2edf44-6cd8-4e77-b77d-df26f6a9442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b16bdee7-3874-4810-aa24-17ff84d4a580}" ma:internalName="TaxCatchAll" ma:showField="CatchAllData" ma:web="162edf44-6cd8-4e77-b77d-df26f6a9442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6FE009-9ABE-494F-A432-E5E693165D76}">
  <ds:schemaRefs>
    <ds:schemaRef ds:uri="http://purl.org/dc/terms/"/>
    <ds:schemaRef ds:uri="http://purl.org/dc/elements/1.1/"/>
    <ds:schemaRef ds:uri="http://schemas.microsoft.com/office/2006/documentManagement/types"/>
    <ds:schemaRef ds:uri="162edf44-6cd8-4e77-b77d-df26f6a94421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  <ds:schemaRef ds:uri="de6ba03a-df07-4c69-a7c7-82c8794d76e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031487D-6878-4D9C-9DB8-30CCB1B4A5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964B9A-81BA-4DB2-A309-184969D049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6ba03a-df07-4c69-a7c7-82c8794d76ee"/>
    <ds:schemaRef ds:uri="162edf44-6cd8-4e77-b77d-df26f6a944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5228</TotalTime>
  <Words>592</Words>
  <Application>Microsoft Office PowerPoint</Application>
  <PresentationFormat>Widescreen</PresentationFormat>
  <Paragraphs>105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Cambria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Histórico de modificações</dc:title>
  <dc:creator>Flavio Duarte</dc:creator>
  <cp:lastModifiedBy>Filipe Moura</cp:lastModifiedBy>
  <cp:revision>4</cp:revision>
  <dcterms:created xsi:type="dcterms:W3CDTF">2017-03-25T11:55:35Z</dcterms:created>
  <dcterms:modified xsi:type="dcterms:W3CDTF">2024-04-05T20:23:03Z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0x0101001391100652CC5849BE762B38E864B422</vt:lpwstr>
  </property>
  <property fmtid="{D5CDD505-2E9C-101B-9397-08002B2CF9AE}" pid="3" name="MediaServiceImageTags">
    <vt:lpwstr/>
  </property>
</Properties>
</file>